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1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C6A4805-86AE-4079-9836-12976293429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359340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6A4805-86AE-4079-9836-12976293429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1799057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6A4805-86AE-4079-9836-12976293429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255862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6A4805-86AE-4079-9836-12976293429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1946291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6A4805-86AE-4079-9836-12976293429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160426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6A4805-86AE-4079-9836-129762934297}"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922616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6A4805-86AE-4079-9836-129762934297}" type="datetimeFigureOut">
              <a:rPr lang="en-US" smtClean="0"/>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62951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6A4805-86AE-4079-9836-129762934297}" type="datetimeFigureOut">
              <a:rPr lang="en-US" smtClean="0"/>
              <a:t>9/5/2025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4110324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6A4805-86AE-4079-9836-129762934297}" type="datetimeFigureOut">
              <a:rPr lang="en-US" smtClean="0"/>
              <a:t>9/5/2025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21395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C6A4805-86AE-4079-9836-129762934297}"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2032016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C6A4805-86AE-4079-9836-129762934297}"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934E3F-7529-41F7-9B5D-1055F7AF1A46}" type="slidenum">
              <a:rPr lang="en-US" smtClean="0"/>
              <a:t>‹#›</a:t>
            </a:fld>
            <a:endParaRPr lang="en-US"/>
          </a:p>
        </p:txBody>
      </p:sp>
    </p:spTree>
    <p:extLst>
      <p:ext uri="{BB962C8B-B14F-4D97-AF65-F5344CB8AC3E}">
        <p14:creationId xmlns:p14="http://schemas.microsoft.com/office/powerpoint/2010/main" val="693141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6A4805-86AE-4079-9836-129762934297}" type="datetimeFigureOut">
              <a:rPr lang="en-US" smtClean="0"/>
              <a:t>9/5/2025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934E3F-7529-41F7-9B5D-1055F7AF1A46}" type="slidenum">
              <a:rPr lang="en-US" smtClean="0"/>
              <a:t>‹#›</a:t>
            </a:fld>
            <a:endParaRPr lang="en-US"/>
          </a:p>
        </p:txBody>
      </p:sp>
    </p:spTree>
    <p:extLst>
      <p:ext uri="{BB962C8B-B14F-4D97-AF65-F5344CB8AC3E}">
        <p14:creationId xmlns:p14="http://schemas.microsoft.com/office/powerpoint/2010/main" val="665400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Hosea </a:t>
            </a:r>
            <a:r>
              <a:rPr lang="zh-CN" altLang="en-US" dirty="0"/>
              <a:t>何西阿書 </a:t>
            </a:r>
            <a:r>
              <a:rPr lang="en-US" b="1" dirty="0"/>
              <a:t>5:1-15</a:t>
            </a:r>
            <a:endParaRPr lang="en-US" dirty="0"/>
          </a:p>
        </p:txBody>
      </p:sp>
    </p:spTree>
    <p:custDataLst>
      <p:tags r:id="rId1"/>
    </p:custDataLst>
    <p:extLst>
      <p:ext uri="{BB962C8B-B14F-4D97-AF65-F5344CB8AC3E}">
        <p14:creationId xmlns:p14="http://schemas.microsoft.com/office/powerpoint/2010/main" val="491488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95416"/>
            <a:ext cx="5181600" cy="5781547"/>
          </a:xfrm>
        </p:spPr>
        <p:txBody>
          <a:bodyPr/>
          <a:lstStyle/>
          <a:p>
            <a:pPr marL="0" indent="0">
              <a:buNone/>
            </a:pPr>
            <a:r>
              <a:rPr lang="en-US" sz="4000" b="1" i="1" u="sng" dirty="0">
                <a:solidFill>
                  <a:schemeClr val="accent4">
                    <a:lumMod val="50000"/>
                  </a:schemeClr>
                </a:solidFill>
              </a:rPr>
              <a:t>God Judges / Holds Accountable</a:t>
            </a:r>
            <a:endParaRPr lang="en-US" sz="4000" dirty="0">
              <a:solidFill>
                <a:schemeClr val="accent4">
                  <a:lumMod val="50000"/>
                </a:schemeClr>
              </a:solidFill>
            </a:endParaRPr>
          </a:p>
          <a:p>
            <a:pPr marL="0" indent="0">
              <a:buNone/>
            </a:pPr>
            <a:r>
              <a:rPr lang="en-US" b="1" i="1" dirty="0"/>
              <a:t> </a:t>
            </a:r>
            <a:endParaRPr lang="en-US" dirty="0"/>
          </a:p>
          <a:p>
            <a:pPr marL="0" indent="0">
              <a:buNone/>
            </a:pPr>
            <a:r>
              <a:rPr lang="en-US" sz="3200" b="1" i="1" dirty="0"/>
              <a:t>Hosea 5:1 “Hear this, you priests!  Pay attention, you Israelites! Listen, royal house! This</a:t>
            </a:r>
            <a:r>
              <a:rPr lang="en-US" sz="3200" b="1" i="1" u="sng" dirty="0"/>
              <a:t> judgment</a:t>
            </a:r>
            <a:r>
              <a:rPr lang="en-US" sz="3200" b="1" i="1" dirty="0"/>
              <a:t> is against you:</a:t>
            </a:r>
            <a:endParaRPr lang="en-US" sz="3200" dirty="0"/>
          </a:p>
          <a:p>
            <a:endParaRPr lang="en-US" dirty="0"/>
          </a:p>
        </p:txBody>
      </p:sp>
      <p:sp>
        <p:nvSpPr>
          <p:cNvPr id="4" name="Content Placeholder 3"/>
          <p:cNvSpPr>
            <a:spLocks noGrp="1"/>
          </p:cNvSpPr>
          <p:nvPr>
            <p:ph sz="half" idx="2"/>
          </p:nvPr>
        </p:nvSpPr>
        <p:spPr>
          <a:xfrm>
            <a:off x="6172200" y="395416"/>
            <a:ext cx="5181600" cy="5781547"/>
          </a:xfrm>
        </p:spPr>
        <p:txBody>
          <a:bodyPr/>
          <a:lstStyle/>
          <a:p>
            <a:pPr marL="0" indent="0">
              <a:buNone/>
            </a:pPr>
            <a:r>
              <a:rPr lang="zh-TW" altLang="en-US" sz="4000" b="1" u="sng" dirty="0">
                <a:solidFill>
                  <a:schemeClr val="accent4">
                    <a:lumMod val="50000"/>
                  </a:schemeClr>
                </a:solidFill>
                <a:latin typeface="SimSun" panose="02010600030101010101" pitchFamily="2" charset="-122"/>
                <a:ea typeface="SimSun" panose="02010600030101010101" pitchFamily="2" charset="-122"/>
              </a:rPr>
              <a:t>神施行審判／追究責任</a:t>
            </a:r>
            <a:endParaRPr lang="en-US" altLang="zh-TW" sz="4000" b="1" u="sng" dirty="0">
              <a:solidFill>
                <a:schemeClr val="accent4">
                  <a:lumMod val="50000"/>
                </a:schemeClr>
              </a:solidFill>
              <a:latin typeface="SimSun" panose="02010600030101010101" pitchFamily="2" charset="-122"/>
              <a:ea typeface="SimSun" panose="02010600030101010101" pitchFamily="2" charset="-122"/>
            </a:endParaRPr>
          </a:p>
          <a:p>
            <a:pPr marL="0" indent="0">
              <a:buNone/>
            </a:pPr>
            <a:endParaRPr lang="en-US" altLang="zh-TW" b="1" dirty="0">
              <a:latin typeface="SimSun" panose="02010600030101010101" pitchFamily="2" charset="-122"/>
              <a:ea typeface="SimSun" panose="02010600030101010101" pitchFamily="2" charset="-122"/>
            </a:endParaRPr>
          </a:p>
          <a:p>
            <a:pPr marL="0" indent="0">
              <a:lnSpc>
                <a:spcPct val="100000"/>
              </a:lnSpc>
              <a:buNone/>
            </a:pPr>
            <a:r>
              <a:rPr lang="zh-CN" altLang="en-US" b="1" dirty="0">
                <a:latin typeface="SimSun" panose="02010600030101010101" pitchFamily="2" charset="-122"/>
                <a:ea typeface="SimSun" panose="02010600030101010101" pitchFamily="2" charset="-122"/>
              </a:rPr>
              <a:t>何西阿書</a:t>
            </a:r>
            <a:r>
              <a:rPr lang="en-US" altLang="zh-CN" b="1" dirty="0">
                <a:latin typeface="SimSun" panose="02010600030101010101" pitchFamily="2" charset="-122"/>
                <a:ea typeface="SimSun" panose="02010600030101010101" pitchFamily="2" charset="-122"/>
              </a:rPr>
              <a:t>5:1 </a:t>
            </a:r>
            <a:r>
              <a:rPr lang="zh-TW" altLang="en-US" b="1" dirty="0">
                <a:latin typeface="SimSun" panose="02010600030101010101" pitchFamily="2" charset="-122"/>
                <a:ea typeface="SimSun" panose="02010600030101010101" pitchFamily="2" charset="-122"/>
              </a:rPr>
              <a:t> </a:t>
            </a:r>
            <a:r>
              <a:rPr lang="en-US" altLang="zh-TW" b="1" dirty="0">
                <a:latin typeface="SimSun" panose="02010600030101010101" pitchFamily="2" charset="-122"/>
                <a:ea typeface="SimSun" panose="02010600030101010101" pitchFamily="2" charset="-122"/>
              </a:rPr>
              <a:t>“</a:t>
            </a:r>
            <a:r>
              <a:rPr lang="zh-TW" altLang="en-US" b="1" dirty="0">
                <a:latin typeface="SimSun" panose="02010600030101010101" pitchFamily="2" charset="-122"/>
                <a:ea typeface="SimSun" panose="02010600030101010101" pitchFamily="2" charset="-122"/>
              </a:rPr>
              <a:t>眾祭司啊，要聽我的話！以色列家啊，要留心聽！王家啊，要側耳而聽！</a:t>
            </a:r>
            <a:r>
              <a:rPr lang="zh-TW" altLang="en-US" b="1" u="sng" dirty="0">
                <a:latin typeface="SimSun" panose="02010600030101010101" pitchFamily="2" charset="-122"/>
                <a:ea typeface="SimSun" panose="02010600030101010101" pitchFamily="2" charset="-122"/>
              </a:rPr>
              <a:t>審判</a:t>
            </a:r>
            <a:r>
              <a:rPr lang="zh-TW" altLang="en-US" b="1" dirty="0">
                <a:latin typeface="SimSun" panose="02010600030101010101" pitchFamily="2" charset="-122"/>
                <a:ea typeface="SimSun" panose="02010600030101010101" pitchFamily="2" charset="-122"/>
              </a:rPr>
              <a:t>要臨到你們</a:t>
            </a:r>
            <a:r>
              <a:rPr lang="en-US" altLang="zh-TW" b="1" dirty="0">
                <a:latin typeface="SimSun" panose="02010600030101010101" pitchFamily="2" charset="-122"/>
                <a:ea typeface="SimSun" panose="02010600030101010101" pitchFamily="2" charset="-122"/>
              </a:rPr>
              <a:t>”</a:t>
            </a:r>
          </a:p>
          <a:p>
            <a:pPr marL="0" indent="0">
              <a:buNone/>
            </a:pPr>
            <a:endParaRPr lang="en-US"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881614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280086"/>
            <a:ext cx="5181600" cy="5896877"/>
          </a:xfrm>
        </p:spPr>
        <p:txBody>
          <a:bodyPr>
            <a:normAutofit/>
          </a:bodyPr>
          <a:lstStyle/>
          <a:p>
            <a:pPr marL="0" indent="0">
              <a:buNone/>
            </a:pPr>
            <a:r>
              <a:rPr lang="en-US" sz="4400" u="sng" dirty="0"/>
              <a:t>What is Judgment?</a:t>
            </a:r>
            <a:endParaRPr lang="en-US" sz="4400" dirty="0"/>
          </a:p>
          <a:p>
            <a:r>
              <a:rPr lang="en-US" sz="4400" dirty="0"/>
              <a:t>It is accountability</a:t>
            </a:r>
            <a:r>
              <a:rPr lang="en-US" sz="4000" dirty="0"/>
              <a:t>. </a:t>
            </a:r>
          </a:p>
          <a:p>
            <a:pPr marL="0" indent="0">
              <a:buNone/>
            </a:pPr>
            <a:endParaRPr lang="en-US" sz="1200" u="sng" dirty="0"/>
          </a:p>
          <a:p>
            <a:endParaRPr lang="en-US" dirty="0"/>
          </a:p>
          <a:p>
            <a:endParaRPr lang="en-US" dirty="0"/>
          </a:p>
        </p:txBody>
      </p:sp>
      <p:sp>
        <p:nvSpPr>
          <p:cNvPr id="4" name="Content Placeholder 3"/>
          <p:cNvSpPr>
            <a:spLocks noGrp="1"/>
          </p:cNvSpPr>
          <p:nvPr>
            <p:ph sz="half" idx="2"/>
          </p:nvPr>
        </p:nvSpPr>
        <p:spPr>
          <a:xfrm>
            <a:off x="6172200" y="337751"/>
            <a:ext cx="5181600" cy="5839212"/>
          </a:xfrm>
        </p:spPr>
        <p:txBody>
          <a:bodyPr>
            <a:normAutofit/>
          </a:bodyPr>
          <a:lstStyle/>
          <a:p>
            <a:pPr marL="0" indent="0">
              <a:lnSpc>
                <a:spcPct val="100000"/>
              </a:lnSpc>
              <a:buNone/>
            </a:pPr>
            <a:r>
              <a:rPr lang="zh-TW" altLang="en-US" sz="3600" b="1" dirty="0">
                <a:latin typeface="SimSun" panose="02010600030101010101" pitchFamily="2" charset="-122"/>
                <a:ea typeface="SimSun" panose="02010600030101010101" pitchFamily="2" charset="-122"/>
              </a:rPr>
              <a:t>審判是什麼？</a:t>
            </a:r>
            <a:endParaRPr lang="en-US" altLang="zh-TW" sz="3600" b="1" dirty="0">
              <a:latin typeface="SimSun" panose="02010600030101010101" pitchFamily="2" charset="-122"/>
              <a:ea typeface="SimSun" panose="02010600030101010101" pitchFamily="2" charset="-122"/>
            </a:endParaRPr>
          </a:p>
          <a:p>
            <a:pPr>
              <a:lnSpc>
                <a:spcPct val="100000"/>
              </a:lnSpc>
            </a:pPr>
            <a:r>
              <a:rPr lang="zh-TW" altLang="en-US" sz="3600" b="1" dirty="0">
                <a:latin typeface="SimSun" panose="02010600030101010101" pitchFamily="2" charset="-122"/>
                <a:ea typeface="SimSun" panose="02010600030101010101" pitchFamily="2" charset="-122"/>
              </a:rPr>
              <a:t>就是對所行之事負責。</a:t>
            </a:r>
            <a:endParaRPr lang="en-US" sz="3600"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2966567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95416"/>
            <a:ext cx="5181600" cy="5781547"/>
          </a:xfrm>
        </p:spPr>
        <p:txBody>
          <a:bodyPr/>
          <a:lstStyle/>
          <a:p>
            <a:pPr marL="0" indent="0">
              <a:buNone/>
            </a:pPr>
            <a:r>
              <a:rPr lang="en-US" sz="3600" u="sng" dirty="0"/>
              <a:t>Why does God judge, hold us accountable?   What is its purpose?</a:t>
            </a:r>
            <a:endParaRPr lang="en-US" sz="3600" dirty="0"/>
          </a:p>
          <a:p>
            <a:pPr lvl="0"/>
            <a:r>
              <a:rPr lang="en-US" sz="4000" dirty="0"/>
              <a:t>Learn and Turn from our wicked ways (repent)</a:t>
            </a:r>
          </a:p>
          <a:p>
            <a:pPr lvl="0"/>
            <a:r>
              <a:rPr lang="en-US" sz="4000" dirty="0"/>
              <a:t>Come back to God our first love.</a:t>
            </a:r>
          </a:p>
          <a:p>
            <a:endParaRPr lang="en-US" dirty="0"/>
          </a:p>
        </p:txBody>
      </p:sp>
      <p:sp>
        <p:nvSpPr>
          <p:cNvPr id="4" name="Content Placeholder 3"/>
          <p:cNvSpPr>
            <a:spLocks noGrp="1"/>
          </p:cNvSpPr>
          <p:nvPr>
            <p:ph sz="half" idx="2"/>
          </p:nvPr>
        </p:nvSpPr>
        <p:spPr>
          <a:xfrm>
            <a:off x="6172200" y="395416"/>
            <a:ext cx="5181600" cy="5781547"/>
          </a:xfrm>
        </p:spPr>
        <p:txBody>
          <a:bodyPr>
            <a:normAutofit/>
          </a:bodyPr>
          <a:lstStyle/>
          <a:p>
            <a:pPr marL="0" indent="0">
              <a:lnSpc>
                <a:spcPct val="100000"/>
              </a:lnSpc>
              <a:buNone/>
            </a:pPr>
            <a:r>
              <a:rPr lang="zh-TW" altLang="en-US" sz="3200" b="1" u="sng" dirty="0">
                <a:latin typeface="SimSun" panose="02010600030101010101" pitchFamily="2" charset="-122"/>
                <a:ea typeface="SimSun" panose="02010600030101010101" pitchFamily="2" charset="-122"/>
              </a:rPr>
              <a:t>為什麼神要施行審判，追究我們的責任？為何目的？</a:t>
            </a:r>
            <a:br>
              <a:rPr lang="zh-TW" altLang="en-US" sz="3200" b="1" dirty="0">
                <a:latin typeface="SimSun" panose="02010600030101010101" pitchFamily="2" charset="-122"/>
                <a:ea typeface="SimSun" panose="02010600030101010101" pitchFamily="2" charset="-122"/>
              </a:rPr>
            </a:br>
            <a:endParaRPr lang="en-US" altLang="zh-TW" sz="3200" b="1" dirty="0">
              <a:latin typeface="SimSun" panose="02010600030101010101" pitchFamily="2" charset="-122"/>
              <a:ea typeface="SimSun" panose="02010600030101010101" pitchFamily="2" charset="-122"/>
            </a:endParaRPr>
          </a:p>
          <a:p>
            <a:pPr>
              <a:lnSpc>
                <a:spcPct val="100000"/>
              </a:lnSpc>
            </a:pPr>
            <a:r>
              <a:rPr lang="zh-TW" altLang="en-US" sz="3200" b="1" dirty="0">
                <a:latin typeface="SimSun" panose="02010600030101010101" pitchFamily="2" charset="-122"/>
                <a:ea typeface="SimSun" panose="02010600030101010101" pitchFamily="2" charset="-122"/>
              </a:rPr>
              <a:t>要讓我們學習並離開邪惡的道路（悔改）</a:t>
            </a:r>
            <a:endParaRPr lang="en-US" altLang="zh-TW" sz="3200" b="1" dirty="0">
              <a:latin typeface="SimSun" panose="02010600030101010101" pitchFamily="2" charset="-122"/>
              <a:ea typeface="SimSun" panose="02010600030101010101" pitchFamily="2" charset="-122"/>
            </a:endParaRPr>
          </a:p>
          <a:p>
            <a:pPr>
              <a:lnSpc>
                <a:spcPct val="100000"/>
              </a:lnSpc>
            </a:pPr>
            <a:r>
              <a:rPr lang="zh-TW" altLang="en-US" sz="3200" b="1" dirty="0">
                <a:latin typeface="SimSun" panose="02010600030101010101" pitchFamily="2" charset="-122"/>
                <a:ea typeface="SimSun" panose="02010600030101010101" pitchFamily="2" charset="-122"/>
              </a:rPr>
              <a:t>回轉向神，回到起初對祂的愛</a:t>
            </a:r>
            <a:endParaRPr lang="en-US" sz="3200"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1097753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70703"/>
            <a:ext cx="5181600" cy="5806260"/>
          </a:xfrm>
        </p:spPr>
        <p:txBody>
          <a:bodyPr/>
          <a:lstStyle/>
          <a:p>
            <a:pPr marL="0" indent="0">
              <a:buNone/>
            </a:pPr>
            <a:r>
              <a:rPr lang="en-US" sz="4000" b="1" i="1" u="sng" dirty="0">
                <a:solidFill>
                  <a:schemeClr val="accent4">
                    <a:lumMod val="50000"/>
                  </a:schemeClr>
                </a:solidFill>
              </a:rPr>
              <a:t>God gets angry &amp; frustrated</a:t>
            </a:r>
            <a:endParaRPr lang="en-US" sz="4000" dirty="0">
              <a:solidFill>
                <a:schemeClr val="accent4">
                  <a:lumMod val="50000"/>
                </a:schemeClr>
              </a:solidFill>
            </a:endParaRPr>
          </a:p>
          <a:p>
            <a:pPr marL="0" indent="0">
              <a:buNone/>
            </a:pPr>
            <a:endParaRPr lang="en-US" dirty="0"/>
          </a:p>
          <a:p>
            <a:pPr marL="0" indent="0">
              <a:buNone/>
            </a:pPr>
            <a:r>
              <a:rPr lang="en-US" sz="3600" b="1" i="1" dirty="0"/>
              <a:t>Hosea 5:10  I will </a:t>
            </a:r>
            <a:r>
              <a:rPr lang="en-US" sz="3600" b="1" i="1" u="sng" dirty="0"/>
              <a:t>pour out my wrath</a:t>
            </a:r>
            <a:r>
              <a:rPr lang="en-US" sz="3600" b="1" i="1" dirty="0"/>
              <a:t> on them...</a:t>
            </a:r>
            <a:endParaRPr lang="en-US" sz="3600" dirty="0"/>
          </a:p>
          <a:p>
            <a:endParaRPr lang="en-US" dirty="0"/>
          </a:p>
        </p:txBody>
      </p:sp>
      <p:sp>
        <p:nvSpPr>
          <p:cNvPr id="4" name="Content Placeholder 3"/>
          <p:cNvSpPr>
            <a:spLocks noGrp="1"/>
          </p:cNvSpPr>
          <p:nvPr>
            <p:ph sz="half" idx="2"/>
          </p:nvPr>
        </p:nvSpPr>
        <p:spPr>
          <a:xfrm>
            <a:off x="6172200" y="453081"/>
            <a:ext cx="5181600" cy="5723882"/>
          </a:xfrm>
        </p:spPr>
        <p:txBody>
          <a:bodyPr>
            <a:normAutofit/>
          </a:bodyPr>
          <a:lstStyle/>
          <a:p>
            <a:pPr marL="0" indent="0">
              <a:lnSpc>
                <a:spcPct val="100000"/>
              </a:lnSpc>
              <a:buNone/>
            </a:pPr>
            <a:r>
              <a:rPr lang="zh-CN" altLang="en-US" sz="3200" b="1" u="sng" dirty="0">
                <a:solidFill>
                  <a:schemeClr val="accent4">
                    <a:lumMod val="50000"/>
                  </a:schemeClr>
                </a:solidFill>
                <a:latin typeface="SimSun" panose="02010600030101010101" pitchFamily="2" charset="-122"/>
                <a:ea typeface="SimSun" panose="02010600030101010101" pitchFamily="2" charset="-122"/>
              </a:rPr>
              <a:t>神</a:t>
            </a:r>
            <a:r>
              <a:rPr lang="zh-TW" altLang="en-US" sz="3200" b="1" u="sng" dirty="0">
                <a:solidFill>
                  <a:schemeClr val="accent4">
                    <a:lumMod val="50000"/>
                  </a:schemeClr>
                </a:solidFill>
                <a:latin typeface="SimSun" panose="02010600030101010101" pitchFamily="2" charset="-122"/>
                <a:ea typeface="SimSun" panose="02010600030101010101" pitchFamily="2" charset="-122"/>
              </a:rPr>
              <a:t>因百姓的背道而發怒</a:t>
            </a:r>
            <a:endParaRPr lang="en-US" altLang="zh-TW" sz="3200" b="1" u="sng" dirty="0">
              <a:solidFill>
                <a:schemeClr val="accent4">
                  <a:lumMod val="50000"/>
                </a:schemeClr>
              </a:solidFill>
              <a:latin typeface="SimSun" panose="02010600030101010101" pitchFamily="2" charset="-122"/>
              <a:ea typeface="SimSun" panose="02010600030101010101" pitchFamily="2" charset="-122"/>
            </a:endParaRPr>
          </a:p>
          <a:p>
            <a:pPr marL="0" indent="0">
              <a:lnSpc>
                <a:spcPct val="100000"/>
              </a:lnSpc>
              <a:buNone/>
            </a:pPr>
            <a:endParaRPr lang="en-US" sz="3200" b="1" dirty="0">
              <a:latin typeface="SimSun" panose="02010600030101010101" pitchFamily="2" charset="-122"/>
              <a:ea typeface="SimSun" panose="02010600030101010101" pitchFamily="2" charset="-122"/>
            </a:endParaRPr>
          </a:p>
          <a:p>
            <a:pPr marL="0" indent="0">
              <a:lnSpc>
                <a:spcPct val="100000"/>
              </a:lnSpc>
              <a:buNone/>
            </a:pPr>
            <a:r>
              <a:rPr lang="zh-CN" altLang="en-US" sz="3200" b="1" dirty="0">
                <a:latin typeface="SimSun" panose="02010600030101010101" pitchFamily="2" charset="-122"/>
                <a:ea typeface="SimSun" panose="02010600030101010101" pitchFamily="2" charset="-122"/>
              </a:rPr>
              <a:t>何西阿書 </a:t>
            </a:r>
            <a:r>
              <a:rPr lang="en-US" altLang="zh-CN" sz="3200" b="1" dirty="0">
                <a:latin typeface="SimSun" panose="02010600030101010101" pitchFamily="2" charset="-122"/>
                <a:ea typeface="SimSun" panose="02010600030101010101" pitchFamily="2" charset="-122"/>
              </a:rPr>
              <a:t>5:</a:t>
            </a:r>
            <a:r>
              <a:rPr lang="en-US" altLang="zh-TW" sz="3200" b="1" dirty="0">
                <a:latin typeface="SimSun" panose="02010600030101010101" pitchFamily="2" charset="-122"/>
                <a:ea typeface="SimSun" panose="02010600030101010101" pitchFamily="2" charset="-122"/>
              </a:rPr>
              <a:t>10</a:t>
            </a:r>
            <a:r>
              <a:rPr lang="zh-TW" altLang="en-US" sz="3200" b="1" dirty="0">
                <a:latin typeface="SimSun" panose="02010600030101010101" pitchFamily="2" charset="-122"/>
                <a:ea typeface="SimSun" panose="02010600030101010101" pitchFamily="2" charset="-122"/>
              </a:rPr>
              <a:t> 我必將</a:t>
            </a:r>
            <a:r>
              <a:rPr lang="zh-TW" altLang="en-US" sz="3200" b="1" u="sng" dirty="0">
                <a:latin typeface="SimSun" panose="02010600030101010101" pitchFamily="2" charset="-122"/>
                <a:ea typeface="SimSun" panose="02010600030101010101" pitchFamily="2" charset="-122"/>
              </a:rPr>
              <a:t>忿怒</a:t>
            </a:r>
            <a:r>
              <a:rPr lang="zh-TW" altLang="en-US" sz="3200" b="1" dirty="0">
                <a:latin typeface="SimSun" panose="02010600030101010101" pitchFamily="2" charset="-122"/>
                <a:ea typeface="SimSun" panose="02010600030101010101" pitchFamily="2" charset="-122"/>
              </a:rPr>
              <a:t>倒在他們身上，如水一般</a:t>
            </a:r>
            <a:endParaRPr lang="en-US" sz="3200"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769222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13038"/>
            <a:ext cx="5181600" cy="5863925"/>
          </a:xfrm>
        </p:spPr>
        <p:txBody>
          <a:bodyPr/>
          <a:lstStyle/>
          <a:p>
            <a:pPr marL="0" indent="0" fontAlgn="base">
              <a:buNone/>
            </a:pPr>
            <a:r>
              <a:rPr lang="en-US" sz="4000" b="1" i="1" u="sng" dirty="0">
                <a:solidFill>
                  <a:schemeClr val="accent4">
                    <a:lumMod val="50000"/>
                  </a:schemeClr>
                </a:solidFill>
              </a:rPr>
              <a:t>God Withdraws</a:t>
            </a:r>
            <a:endParaRPr lang="en-US" sz="4000" dirty="0">
              <a:solidFill>
                <a:schemeClr val="accent4">
                  <a:lumMod val="50000"/>
                </a:schemeClr>
              </a:solidFill>
            </a:endParaRPr>
          </a:p>
          <a:p>
            <a:pPr marL="0" indent="0" fontAlgn="base">
              <a:buNone/>
            </a:pPr>
            <a:r>
              <a:rPr lang="en-US" b="1" i="1" dirty="0"/>
              <a:t> </a:t>
            </a:r>
            <a:endParaRPr lang="en-US" dirty="0"/>
          </a:p>
          <a:p>
            <a:pPr marL="0" indent="0" fontAlgn="base">
              <a:buNone/>
            </a:pPr>
            <a:r>
              <a:rPr lang="en-US" sz="3600" b="1" i="1" dirty="0"/>
              <a:t>Hosea 5:6 When they go with their flocks and herds to seek the Lord, they will not find him; he has </a:t>
            </a:r>
            <a:r>
              <a:rPr lang="en-US" sz="3600" b="1" i="1" u="sng" dirty="0"/>
              <a:t>withdrawn himself </a:t>
            </a:r>
            <a:r>
              <a:rPr lang="en-US" sz="3600" b="1" i="1" dirty="0"/>
              <a:t>from them.</a:t>
            </a:r>
            <a:endParaRPr lang="en-US" sz="3600" dirty="0"/>
          </a:p>
          <a:p>
            <a:endParaRPr lang="en-US" dirty="0"/>
          </a:p>
        </p:txBody>
      </p:sp>
      <p:sp>
        <p:nvSpPr>
          <p:cNvPr id="4" name="Content Placeholder 3"/>
          <p:cNvSpPr>
            <a:spLocks noGrp="1"/>
          </p:cNvSpPr>
          <p:nvPr>
            <p:ph sz="half" idx="2"/>
          </p:nvPr>
        </p:nvSpPr>
        <p:spPr>
          <a:xfrm>
            <a:off x="6172200" y="313038"/>
            <a:ext cx="5181600" cy="5863925"/>
          </a:xfrm>
        </p:spPr>
        <p:txBody>
          <a:bodyPr/>
          <a:lstStyle/>
          <a:p>
            <a:pPr marL="0" indent="0" fontAlgn="base">
              <a:buNone/>
            </a:pPr>
            <a:r>
              <a:rPr lang="zh-CN" altLang="en-US" sz="3600" b="1" u="sng" dirty="0">
                <a:solidFill>
                  <a:schemeClr val="accent4">
                    <a:lumMod val="50000"/>
                  </a:schemeClr>
                </a:solidFill>
                <a:latin typeface="SimSun" panose="02010600030101010101" pitchFamily="2" charset="-122"/>
                <a:ea typeface="SimSun" panose="02010600030101010101" pitchFamily="2" charset="-122"/>
              </a:rPr>
              <a:t>神</a:t>
            </a:r>
            <a:r>
              <a:rPr lang="zh-TW" altLang="en-US" sz="3600" b="1" u="sng" dirty="0">
                <a:solidFill>
                  <a:schemeClr val="accent4">
                    <a:lumMod val="50000"/>
                  </a:schemeClr>
                </a:solidFill>
                <a:latin typeface="SimSun" panose="02010600030101010101" pitchFamily="2" charset="-122"/>
                <a:ea typeface="SimSun" panose="02010600030101010101" pitchFamily="2" charset="-122"/>
              </a:rPr>
              <a:t>轉去離開</a:t>
            </a:r>
            <a:endParaRPr lang="en-US" altLang="zh-TW" sz="3600" b="1" u="sng" dirty="0">
              <a:solidFill>
                <a:schemeClr val="accent4">
                  <a:lumMod val="50000"/>
                </a:schemeClr>
              </a:solidFill>
              <a:latin typeface="SimSun" panose="02010600030101010101" pitchFamily="2" charset="-122"/>
              <a:ea typeface="SimSun" panose="02010600030101010101" pitchFamily="2" charset="-122"/>
            </a:endParaRPr>
          </a:p>
          <a:p>
            <a:pPr marL="0" indent="0">
              <a:buNone/>
            </a:pPr>
            <a:endParaRPr lang="en-US" b="1" dirty="0">
              <a:latin typeface="SimSun" panose="02010600030101010101" pitchFamily="2" charset="-122"/>
              <a:ea typeface="SimSun" panose="02010600030101010101" pitchFamily="2" charset="-122"/>
            </a:endParaRPr>
          </a:p>
          <a:p>
            <a:pPr marL="0" indent="0">
              <a:buNone/>
            </a:pPr>
            <a:r>
              <a:rPr lang="zh-CN" altLang="en-US" b="1" dirty="0">
                <a:latin typeface="SimSun" panose="02010600030101010101" pitchFamily="2" charset="-122"/>
                <a:ea typeface="SimSun" panose="02010600030101010101" pitchFamily="2" charset="-122"/>
              </a:rPr>
              <a:t>何西阿書 </a:t>
            </a:r>
            <a:r>
              <a:rPr lang="en-US" altLang="zh-CN" b="1" dirty="0">
                <a:latin typeface="SimSun" panose="02010600030101010101" pitchFamily="2" charset="-122"/>
                <a:ea typeface="SimSun" panose="02010600030101010101" pitchFamily="2" charset="-122"/>
              </a:rPr>
              <a:t>5:6 </a:t>
            </a:r>
            <a:r>
              <a:rPr lang="zh-TW" altLang="en-US" b="1" dirty="0">
                <a:latin typeface="SimSun" panose="02010600030101010101" pitchFamily="2" charset="-122"/>
                <a:ea typeface="SimSun" panose="02010600030101010101" pitchFamily="2" charset="-122"/>
              </a:rPr>
              <a:t>他們必牽著牛羊去尋求耶和華，卻尋不見；他已經</a:t>
            </a:r>
            <a:r>
              <a:rPr lang="zh-TW" altLang="en-US" b="1" u="sng" dirty="0">
                <a:latin typeface="SimSun" panose="02010600030101010101" pitchFamily="2" charset="-122"/>
                <a:ea typeface="SimSun" panose="02010600030101010101" pitchFamily="2" charset="-122"/>
              </a:rPr>
              <a:t>轉去離開</a:t>
            </a:r>
            <a:r>
              <a:rPr lang="zh-TW" altLang="en-US" b="1" dirty="0">
                <a:latin typeface="SimSun" panose="02010600030101010101" pitchFamily="2" charset="-122"/>
                <a:ea typeface="SimSun" panose="02010600030101010101" pitchFamily="2" charset="-122"/>
              </a:rPr>
              <a:t>他們</a:t>
            </a:r>
            <a:endParaRPr lang="en-US"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2949730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87178"/>
            <a:ext cx="5181600" cy="5789785"/>
          </a:xfrm>
        </p:spPr>
        <p:txBody>
          <a:bodyPr>
            <a:normAutofit/>
          </a:bodyPr>
          <a:lstStyle/>
          <a:p>
            <a:pPr marL="0" indent="0">
              <a:buNone/>
            </a:pPr>
            <a:r>
              <a:rPr lang="en-US" sz="4300" b="1" i="1" u="sng" dirty="0">
                <a:solidFill>
                  <a:schemeClr val="accent4">
                    <a:lumMod val="50000"/>
                  </a:schemeClr>
                </a:solidFill>
              </a:rPr>
              <a:t>God Punishes and/or Allows Us to Reap the Consequence of Our Choices</a:t>
            </a:r>
            <a:endParaRPr lang="en-US" sz="4300" dirty="0">
              <a:solidFill>
                <a:schemeClr val="accent4">
                  <a:lumMod val="50000"/>
                </a:schemeClr>
              </a:solidFill>
            </a:endParaRPr>
          </a:p>
          <a:p>
            <a:pPr marL="0" indent="0">
              <a:buNone/>
            </a:pPr>
            <a:r>
              <a:rPr lang="en-US" b="1" i="1" dirty="0"/>
              <a:t> </a:t>
            </a:r>
            <a:endParaRPr lang="en-US" dirty="0"/>
          </a:p>
          <a:p>
            <a:pPr marL="0" indent="0">
              <a:buNone/>
            </a:pPr>
            <a:r>
              <a:rPr lang="en-US" sz="3200" b="1" i="1" dirty="0"/>
              <a:t>Hosea 5:14 </a:t>
            </a:r>
            <a:r>
              <a:rPr lang="en-US" sz="3200" b="1" i="1" baseline="30000" dirty="0"/>
              <a:t> </a:t>
            </a:r>
            <a:r>
              <a:rPr lang="en-US" sz="3200" b="1" i="1" dirty="0"/>
              <a:t>For I will be like a lion to Ephraim, like a great lion to Judah. I will tear them to pieces and go away; I will </a:t>
            </a:r>
            <a:r>
              <a:rPr lang="en-US" sz="3200" b="1" i="1" u="sng" dirty="0"/>
              <a:t>carry them off</a:t>
            </a:r>
            <a:r>
              <a:rPr lang="en-US" sz="3200" b="1" i="1" dirty="0"/>
              <a:t>, with no one to rescue them.</a:t>
            </a:r>
            <a:endParaRPr lang="en-US" sz="3200" dirty="0"/>
          </a:p>
          <a:p>
            <a:endParaRPr lang="en-US" dirty="0"/>
          </a:p>
        </p:txBody>
      </p:sp>
      <p:sp>
        <p:nvSpPr>
          <p:cNvPr id="4" name="Content Placeholder 3"/>
          <p:cNvSpPr>
            <a:spLocks noGrp="1"/>
          </p:cNvSpPr>
          <p:nvPr>
            <p:ph sz="half" idx="2"/>
          </p:nvPr>
        </p:nvSpPr>
        <p:spPr>
          <a:xfrm>
            <a:off x="6172200" y="387178"/>
            <a:ext cx="5181600" cy="5789785"/>
          </a:xfrm>
        </p:spPr>
        <p:txBody>
          <a:bodyPr>
            <a:normAutofit/>
          </a:bodyPr>
          <a:lstStyle/>
          <a:p>
            <a:pPr marL="0" indent="0">
              <a:lnSpc>
                <a:spcPct val="100000"/>
              </a:lnSpc>
              <a:buNone/>
            </a:pPr>
            <a:r>
              <a:rPr lang="zh-TW" altLang="en-US" sz="4000" b="1" u="sng" dirty="0">
                <a:solidFill>
                  <a:schemeClr val="accent4">
                    <a:lumMod val="50000"/>
                  </a:schemeClr>
                </a:solidFill>
                <a:latin typeface="SimSun" panose="02010600030101010101" pitchFamily="2" charset="-122"/>
                <a:ea typeface="SimSun" panose="02010600030101010101" pitchFamily="2" charset="-122"/>
              </a:rPr>
              <a:t>神懲罰我們，讓我們承擔自己選擇的後果</a:t>
            </a:r>
            <a:endParaRPr lang="en-US" sz="4000" b="1" u="sng" dirty="0">
              <a:solidFill>
                <a:schemeClr val="accent4">
                  <a:lumMod val="50000"/>
                </a:schemeClr>
              </a:solidFill>
              <a:latin typeface="SimSun" panose="02010600030101010101" pitchFamily="2" charset="-122"/>
              <a:ea typeface="SimSun" panose="02010600030101010101" pitchFamily="2" charset="-122"/>
            </a:endParaRPr>
          </a:p>
          <a:p>
            <a:pPr>
              <a:lnSpc>
                <a:spcPct val="100000"/>
              </a:lnSpc>
            </a:pPr>
            <a:endParaRPr lang="en-US" b="1" dirty="0">
              <a:latin typeface="SimSun" panose="02010600030101010101" pitchFamily="2" charset="-122"/>
              <a:ea typeface="SimSun" panose="02010600030101010101" pitchFamily="2" charset="-122"/>
            </a:endParaRPr>
          </a:p>
          <a:p>
            <a:pPr marL="0" indent="0">
              <a:lnSpc>
                <a:spcPct val="100000"/>
              </a:lnSpc>
              <a:buNone/>
            </a:pPr>
            <a:r>
              <a:rPr lang="zh-CN" altLang="en-US" b="1" dirty="0">
                <a:latin typeface="SimSun" panose="02010600030101010101" pitchFamily="2" charset="-122"/>
                <a:ea typeface="SimSun" panose="02010600030101010101" pitchFamily="2" charset="-122"/>
              </a:rPr>
              <a:t>何西阿書 </a:t>
            </a:r>
            <a:r>
              <a:rPr lang="en-US" altLang="zh-CN" b="1" dirty="0">
                <a:latin typeface="SimSun" panose="02010600030101010101" pitchFamily="2" charset="-122"/>
                <a:ea typeface="SimSun" panose="02010600030101010101" pitchFamily="2" charset="-122"/>
              </a:rPr>
              <a:t>5:</a:t>
            </a:r>
            <a:r>
              <a:rPr lang="en-US" altLang="zh-TW" b="1" dirty="0">
                <a:latin typeface="SimSun" panose="02010600030101010101" pitchFamily="2" charset="-122"/>
                <a:ea typeface="SimSun" panose="02010600030101010101" pitchFamily="2" charset="-122"/>
              </a:rPr>
              <a:t>14 </a:t>
            </a:r>
            <a:r>
              <a:rPr lang="zh-TW" altLang="en-US" b="1" dirty="0">
                <a:latin typeface="SimSun" panose="02010600030101010101" pitchFamily="2" charset="-122"/>
                <a:ea typeface="SimSun" panose="02010600030101010101" pitchFamily="2" charset="-122"/>
              </a:rPr>
              <a:t>我必向以法蓮如獅子，向猶大家如少壯獅子。我必撕裂而去，</a:t>
            </a:r>
            <a:r>
              <a:rPr lang="zh-TW" altLang="en-US" b="1" u="sng" dirty="0">
                <a:latin typeface="SimSun" panose="02010600030101010101" pitchFamily="2" charset="-122"/>
                <a:ea typeface="SimSun" panose="02010600030101010101" pitchFamily="2" charset="-122"/>
              </a:rPr>
              <a:t>我要奪去</a:t>
            </a:r>
            <a:r>
              <a:rPr lang="zh-TW" altLang="en-US" b="1" dirty="0">
                <a:latin typeface="SimSun" panose="02010600030101010101" pitchFamily="2" charset="-122"/>
                <a:ea typeface="SimSun" panose="02010600030101010101" pitchFamily="2" charset="-122"/>
              </a:rPr>
              <a:t>，無人搭救</a:t>
            </a:r>
            <a:endParaRPr lang="en-US"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2865953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78941"/>
            <a:ext cx="5181600" cy="5798022"/>
          </a:xfrm>
        </p:spPr>
        <p:txBody>
          <a:bodyPr>
            <a:normAutofit/>
          </a:bodyPr>
          <a:lstStyle/>
          <a:p>
            <a:pPr marL="0" indent="0" fontAlgn="base">
              <a:buNone/>
            </a:pPr>
            <a:r>
              <a:rPr lang="en-US" sz="3200" dirty="0"/>
              <a:t>The Purpose of Punishment is </a:t>
            </a:r>
          </a:p>
          <a:p>
            <a:pPr marL="0" indent="0" fontAlgn="base">
              <a:buNone/>
            </a:pPr>
            <a:r>
              <a:rPr lang="en-US" sz="3200" dirty="0"/>
              <a:t>1.) Correcting Our Heart and Behavior</a:t>
            </a:r>
          </a:p>
          <a:p>
            <a:pPr marL="0" indent="0" fontAlgn="base">
              <a:buNone/>
            </a:pPr>
            <a:r>
              <a:rPr lang="en-US" sz="3200" dirty="0"/>
              <a:t>2.) Calling Us Back to God (His Love, His Protection)</a:t>
            </a:r>
          </a:p>
          <a:p>
            <a:pPr marL="0" indent="0" fontAlgn="base">
              <a:buNone/>
            </a:pPr>
            <a:endParaRPr lang="en-US" dirty="0"/>
          </a:p>
          <a:p>
            <a:pPr marL="0" indent="0" fontAlgn="base">
              <a:buNone/>
            </a:pPr>
            <a:r>
              <a:rPr lang="en-US" sz="3200" dirty="0"/>
              <a:t>Sometimes </a:t>
            </a:r>
          </a:p>
          <a:p>
            <a:pPr marL="0" indent="0" fontAlgn="base">
              <a:buNone/>
            </a:pPr>
            <a:r>
              <a:rPr lang="en-US" sz="3200" dirty="0"/>
              <a:t>1.) God causes the correction.</a:t>
            </a:r>
          </a:p>
          <a:p>
            <a:pPr marL="0" indent="0" fontAlgn="base">
              <a:buNone/>
            </a:pPr>
            <a:r>
              <a:rPr lang="en-US" sz="3200" dirty="0"/>
              <a:t>2.) God Allows Us to Reap the Consequences of Our Choices</a:t>
            </a:r>
            <a:r>
              <a:rPr lang="en-US" dirty="0"/>
              <a:t>.</a:t>
            </a:r>
          </a:p>
          <a:p>
            <a:pPr marL="0" indent="0" fontAlgn="base">
              <a:buNone/>
            </a:pPr>
            <a:endParaRPr lang="en-US" dirty="0"/>
          </a:p>
          <a:p>
            <a:pPr marL="0" indent="0" fontAlgn="base">
              <a:buNone/>
            </a:pPr>
            <a:endParaRPr lang="en-US" dirty="0"/>
          </a:p>
          <a:p>
            <a:endParaRPr lang="en-US" dirty="0"/>
          </a:p>
        </p:txBody>
      </p:sp>
      <p:sp>
        <p:nvSpPr>
          <p:cNvPr id="4" name="Content Placeholder 3"/>
          <p:cNvSpPr>
            <a:spLocks noGrp="1"/>
          </p:cNvSpPr>
          <p:nvPr>
            <p:ph sz="half" idx="2"/>
          </p:nvPr>
        </p:nvSpPr>
        <p:spPr>
          <a:xfrm>
            <a:off x="6172200" y="466165"/>
            <a:ext cx="5181600" cy="5710798"/>
          </a:xfrm>
        </p:spPr>
        <p:txBody>
          <a:bodyPr>
            <a:normAutofit/>
          </a:bodyPr>
          <a:lstStyle/>
          <a:p>
            <a:pPr marL="0" indent="0">
              <a:lnSpc>
                <a:spcPct val="100000"/>
              </a:lnSpc>
              <a:buNone/>
            </a:pPr>
            <a:r>
              <a:rPr lang="zh-TW" altLang="en-US" sz="3200" b="1" dirty="0">
                <a:latin typeface="SimSun" panose="02010600030101010101" pitchFamily="2" charset="-122"/>
                <a:ea typeface="SimSun" panose="02010600030101010101" pitchFamily="2" charset="-122"/>
              </a:rPr>
              <a:t>懲罰的目的</a:t>
            </a:r>
            <a:br>
              <a:rPr lang="zh-TW" altLang="en-US" b="1" dirty="0">
                <a:latin typeface="SimSun" panose="02010600030101010101" pitchFamily="2" charset="-122"/>
                <a:ea typeface="SimSun" panose="02010600030101010101" pitchFamily="2" charset="-122"/>
              </a:rPr>
            </a:br>
            <a:r>
              <a:rPr lang="en-US" altLang="zh-TW" b="1" dirty="0">
                <a:latin typeface="SimSun" panose="02010600030101010101" pitchFamily="2" charset="-122"/>
                <a:ea typeface="SimSun" panose="02010600030101010101" pitchFamily="2" charset="-122"/>
              </a:rPr>
              <a:t>1) </a:t>
            </a:r>
            <a:r>
              <a:rPr lang="zh-TW" altLang="en-US" b="1" dirty="0">
                <a:latin typeface="SimSun" panose="02010600030101010101" pitchFamily="2" charset="-122"/>
                <a:ea typeface="SimSun" panose="02010600030101010101" pitchFamily="2" charset="-122"/>
              </a:rPr>
              <a:t>改正我們的心與行為</a:t>
            </a:r>
            <a:br>
              <a:rPr lang="zh-TW" altLang="en-US" b="1" dirty="0">
                <a:latin typeface="SimSun" panose="02010600030101010101" pitchFamily="2" charset="-122"/>
                <a:ea typeface="SimSun" panose="02010600030101010101" pitchFamily="2" charset="-122"/>
              </a:rPr>
            </a:br>
            <a:r>
              <a:rPr lang="en-US" altLang="zh-TW" b="1" dirty="0">
                <a:latin typeface="SimSun" panose="02010600030101010101" pitchFamily="2" charset="-122"/>
                <a:ea typeface="SimSun" panose="02010600030101010101" pitchFamily="2" charset="-122"/>
              </a:rPr>
              <a:t>2) </a:t>
            </a:r>
            <a:r>
              <a:rPr lang="zh-TW" altLang="en-US" b="1" dirty="0">
                <a:latin typeface="SimSun" panose="02010600030101010101" pitchFamily="2" charset="-122"/>
                <a:ea typeface="SimSun" panose="02010600030101010101" pitchFamily="2" charset="-122"/>
              </a:rPr>
              <a:t>呼召我們回</a:t>
            </a:r>
            <a:r>
              <a:rPr lang="zh-CN" altLang="en-US" b="1" dirty="0">
                <a:latin typeface="SimSun" panose="02010600030101010101" pitchFamily="2" charset="-122"/>
                <a:ea typeface="SimSun" panose="02010600030101010101" pitchFamily="2" charset="-122"/>
              </a:rPr>
              <a:t>轉向</a:t>
            </a:r>
            <a:r>
              <a:rPr lang="zh-TW" altLang="en-US" b="1" dirty="0">
                <a:latin typeface="SimSun" panose="02010600030101010101" pitchFamily="2" charset="-122"/>
                <a:ea typeface="SimSun" panose="02010600030101010101" pitchFamily="2" charset="-122"/>
              </a:rPr>
              <a:t>神（他的愛，他的保護）</a:t>
            </a:r>
          </a:p>
          <a:p>
            <a:pPr marL="0" indent="0">
              <a:lnSpc>
                <a:spcPct val="100000"/>
              </a:lnSpc>
              <a:buNone/>
            </a:pPr>
            <a:endParaRPr lang="en-US" altLang="zh-TW" b="1" dirty="0">
              <a:latin typeface="SimSun" panose="02010600030101010101" pitchFamily="2" charset="-122"/>
              <a:ea typeface="SimSun" panose="02010600030101010101" pitchFamily="2" charset="-122"/>
            </a:endParaRPr>
          </a:p>
          <a:p>
            <a:pPr marL="0" indent="0">
              <a:lnSpc>
                <a:spcPct val="100000"/>
              </a:lnSpc>
              <a:buNone/>
            </a:pPr>
            <a:r>
              <a:rPr lang="zh-TW" altLang="en-US" sz="3200" b="1" dirty="0">
                <a:latin typeface="SimSun" panose="02010600030101010101" pitchFamily="2" charset="-122"/>
                <a:ea typeface="SimSun" panose="02010600030101010101" pitchFamily="2" charset="-122"/>
              </a:rPr>
              <a:t>有時候</a:t>
            </a:r>
            <a:br>
              <a:rPr lang="zh-TW" altLang="en-US" b="1" dirty="0">
                <a:latin typeface="SimSun" panose="02010600030101010101" pitchFamily="2" charset="-122"/>
                <a:ea typeface="SimSun" panose="02010600030101010101" pitchFamily="2" charset="-122"/>
              </a:rPr>
            </a:br>
            <a:r>
              <a:rPr lang="en-US" altLang="zh-TW" b="1" dirty="0">
                <a:latin typeface="SimSun" panose="02010600030101010101" pitchFamily="2" charset="-122"/>
                <a:ea typeface="SimSun" panose="02010600030101010101" pitchFamily="2" charset="-122"/>
              </a:rPr>
              <a:t>1) </a:t>
            </a:r>
            <a:r>
              <a:rPr lang="zh-TW" altLang="en-US" b="1" dirty="0">
                <a:latin typeface="SimSun" panose="02010600030101010101" pitchFamily="2" charset="-122"/>
                <a:ea typeface="SimSun" panose="02010600030101010101" pitchFamily="2" charset="-122"/>
              </a:rPr>
              <a:t>神親自施行改正</a:t>
            </a:r>
            <a:br>
              <a:rPr lang="zh-TW" altLang="en-US" b="1" dirty="0">
                <a:latin typeface="SimSun" panose="02010600030101010101" pitchFamily="2" charset="-122"/>
                <a:ea typeface="SimSun" panose="02010600030101010101" pitchFamily="2" charset="-122"/>
              </a:rPr>
            </a:br>
            <a:r>
              <a:rPr lang="en-US" altLang="zh-TW" b="1" dirty="0">
                <a:latin typeface="SimSun" panose="02010600030101010101" pitchFamily="2" charset="-122"/>
                <a:ea typeface="SimSun" panose="02010600030101010101" pitchFamily="2" charset="-122"/>
              </a:rPr>
              <a:t>2) </a:t>
            </a:r>
            <a:r>
              <a:rPr lang="zh-TW" altLang="en-US" b="1" dirty="0">
                <a:latin typeface="SimSun" panose="02010600030101010101" pitchFamily="2" charset="-122"/>
                <a:ea typeface="SimSun" panose="02010600030101010101" pitchFamily="2" charset="-122"/>
              </a:rPr>
              <a:t>神</a:t>
            </a:r>
            <a:r>
              <a:rPr lang="zh-CN" altLang="en-US" b="1" dirty="0">
                <a:latin typeface="SimSun" panose="02010600030101010101" pitchFamily="2" charset="-122"/>
                <a:ea typeface="SimSun" panose="02010600030101010101" pitchFamily="2" charset="-122"/>
              </a:rPr>
              <a:t>讓</a:t>
            </a:r>
            <a:r>
              <a:rPr lang="zh-TW" altLang="en-US" b="1" dirty="0">
                <a:latin typeface="SimSun" panose="02010600030101010101" pitchFamily="2" charset="-122"/>
                <a:ea typeface="SimSun" panose="02010600030101010101" pitchFamily="2" charset="-122"/>
              </a:rPr>
              <a:t>我們承受自己選擇的後果</a:t>
            </a:r>
          </a:p>
          <a:p>
            <a:pPr>
              <a:lnSpc>
                <a:spcPct val="100000"/>
              </a:lnSpc>
            </a:pPr>
            <a:endParaRPr lang="en-US"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1086637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04800"/>
            <a:ext cx="5181600" cy="5872163"/>
          </a:xfrm>
        </p:spPr>
        <p:txBody>
          <a:bodyPr/>
          <a:lstStyle/>
          <a:p>
            <a:pPr marL="0" indent="0">
              <a:buNone/>
            </a:pPr>
            <a:r>
              <a:rPr lang="en-US" i="1" dirty="0"/>
              <a:t>Revelation 3:19 Those whom I love I rebuke and discipline. So be earnest and repent.</a:t>
            </a:r>
            <a:endParaRPr lang="en-US" dirty="0"/>
          </a:p>
          <a:p>
            <a:endParaRPr lang="en-US" dirty="0"/>
          </a:p>
        </p:txBody>
      </p:sp>
      <p:sp>
        <p:nvSpPr>
          <p:cNvPr id="4" name="Content Placeholder 3"/>
          <p:cNvSpPr>
            <a:spLocks noGrp="1"/>
          </p:cNvSpPr>
          <p:nvPr>
            <p:ph sz="half" idx="2"/>
          </p:nvPr>
        </p:nvSpPr>
        <p:spPr>
          <a:xfrm>
            <a:off x="6172200" y="304800"/>
            <a:ext cx="5181600" cy="5872163"/>
          </a:xfrm>
        </p:spPr>
        <p:txBody>
          <a:bodyPr/>
          <a:lstStyle/>
          <a:p>
            <a:pPr marL="0" indent="0">
              <a:lnSpc>
                <a:spcPct val="100000"/>
              </a:lnSpc>
              <a:buNone/>
            </a:pPr>
            <a:r>
              <a:rPr lang="zh-TW" altLang="en-US" b="1" dirty="0">
                <a:latin typeface="SimSun" panose="02010600030101010101" pitchFamily="2" charset="-122"/>
                <a:ea typeface="SimSun" panose="02010600030101010101" pitchFamily="2" charset="-122"/>
              </a:rPr>
              <a:t>啟示錄 </a:t>
            </a:r>
            <a:r>
              <a:rPr lang="en-US" altLang="zh-TW" b="1" dirty="0">
                <a:latin typeface="SimSun" panose="02010600030101010101" pitchFamily="2" charset="-122"/>
                <a:ea typeface="SimSun" panose="02010600030101010101" pitchFamily="2" charset="-122"/>
              </a:rPr>
              <a:t>3:19 </a:t>
            </a:r>
            <a:r>
              <a:rPr lang="zh-CN" altLang="en-US" b="1" dirty="0">
                <a:latin typeface="SimSun" panose="02010600030101010101" pitchFamily="2" charset="-122"/>
                <a:ea typeface="SimSun" panose="02010600030101010101" pitchFamily="2" charset="-122"/>
              </a:rPr>
              <a:t>凡</a:t>
            </a:r>
            <a:r>
              <a:rPr lang="zh-TW" altLang="en-US" b="1" dirty="0">
                <a:latin typeface="SimSun" panose="02010600030101010101" pitchFamily="2" charset="-122"/>
                <a:ea typeface="SimSun" panose="02010600030101010101" pitchFamily="2" charset="-122"/>
              </a:rPr>
              <a:t>我所疼愛的，我就責備管教他，所以你要發熱心，也要悔改。</a:t>
            </a:r>
            <a:endParaRPr lang="en-US" b="1" dirty="0">
              <a:latin typeface="SimSun" panose="02010600030101010101" pitchFamily="2" charset="-122"/>
              <a:ea typeface="SimSun" panose="02010600030101010101" pitchFamily="2" charset="-122"/>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2858886" y="2027718"/>
            <a:ext cx="5694297" cy="4278099"/>
          </a:xfrm>
          <a:prstGeom prst="rect">
            <a:avLst/>
          </a:prstGeom>
        </p:spPr>
      </p:pic>
    </p:spTree>
    <p:custDataLst>
      <p:tags r:id="rId1"/>
    </p:custDataLst>
    <p:extLst>
      <p:ext uri="{BB962C8B-B14F-4D97-AF65-F5344CB8AC3E}">
        <p14:creationId xmlns:p14="http://schemas.microsoft.com/office/powerpoint/2010/main" val="2830717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51052"/>
            <a:ext cx="5181600" cy="6066224"/>
          </a:xfrm>
        </p:spPr>
        <p:txBody>
          <a:bodyPr/>
          <a:lstStyle/>
          <a:p>
            <a:pPr marL="0" indent="0">
              <a:buNone/>
            </a:pPr>
            <a:r>
              <a:rPr lang="en-US" sz="4000" b="1" i="1" u="sng" dirty="0">
                <a:solidFill>
                  <a:schemeClr val="accent4">
                    <a:lumMod val="50000"/>
                  </a:schemeClr>
                </a:solidFill>
              </a:rPr>
              <a:t>God calls us take Responsibility</a:t>
            </a:r>
            <a:endParaRPr lang="en-US" sz="4000" dirty="0">
              <a:solidFill>
                <a:schemeClr val="accent4">
                  <a:lumMod val="50000"/>
                </a:schemeClr>
              </a:solidFill>
            </a:endParaRPr>
          </a:p>
          <a:p>
            <a:pPr marL="0" indent="0">
              <a:buNone/>
            </a:pPr>
            <a:r>
              <a:rPr lang="en-US" b="1" i="1" dirty="0"/>
              <a:t> </a:t>
            </a:r>
            <a:endParaRPr lang="en-US" dirty="0"/>
          </a:p>
          <a:p>
            <a:pPr marL="0" indent="0">
              <a:buNone/>
            </a:pPr>
            <a:r>
              <a:rPr lang="en-US" sz="3200" b="1" i="1" dirty="0"/>
              <a:t>Hosea 5:15 </a:t>
            </a:r>
            <a:r>
              <a:rPr lang="en-US" sz="3200" b="1" i="1" baseline="30000" dirty="0"/>
              <a:t> </a:t>
            </a:r>
            <a:r>
              <a:rPr lang="en-US" sz="3200" b="1" i="1" dirty="0"/>
              <a:t>Then I will return to my lair until they </a:t>
            </a:r>
            <a:r>
              <a:rPr lang="en-US" sz="3200" b="1" i="1" u="sng" dirty="0"/>
              <a:t>have borne their guilt</a:t>
            </a:r>
            <a:r>
              <a:rPr lang="en-US" sz="3200" b="1" i="1" dirty="0"/>
              <a:t> and seek my face— in their misery they will earnestly seek me.</a:t>
            </a:r>
            <a:endParaRPr lang="en-US" sz="3200" dirty="0"/>
          </a:p>
          <a:p>
            <a:endParaRPr lang="en-US" dirty="0"/>
          </a:p>
        </p:txBody>
      </p:sp>
      <p:sp>
        <p:nvSpPr>
          <p:cNvPr id="4" name="Content Placeholder 3"/>
          <p:cNvSpPr>
            <a:spLocks noGrp="1"/>
          </p:cNvSpPr>
          <p:nvPr>
            <p:ph sz="half" idx="2"/>
          </p:nvPr>
        </p:nvSpPr>
        <p:spPr>
          <a:xfrm>
            <a:off x="6172200" y="351052"/>
            <a:ext cx="5181600" cy="5825911"/>
          </a:xfrm>
        </p:spPr>
        <p:txBody>
          <a:bodyPr/>
          <a:lstStyle/>
          <a:p>
            <a:pPr marL="0" indent="0">
              <a:lnSpc>
                <a:spcPct val="100000"/>
              </a:lnSpc>
              <a:buNone/>
            </a:pPr>
            <a:r>
              <a:rPr lang="zh-TW" altLang="en-US" sz="4000" b="1" u="sng" dirty="0">
                <a:solidFill>
                  <a:schemeClr val="accent4">
                    <a:lumMod val="50000"/>
                  </a:schemeClr>
                </a:solidFill>
                <a:latin typeface="SimSun" panose="02010600030101010101" pitchFamily="2" charset="-122"/>
                <a:ea typeface="SimSun" panose="02010600030101010101" pitchFamily="2" charset="-122"/>
              </a:rPr>
              <a:t>神呼召我們承擔責任</a:t>
            </a:r>
            <a:endParaRPr lang="en-US" altLang="zh-TW" sz="4000" b="1" u="sng" dirty="0">
              <a:solidFill>
                <a:schemeClr val="accent4">
                  <a:lumMod val="50000"/>
                </a:schemeClr>
              </a:solidFill>
              <a:latin typeface="SimSun" panose="02010600030101010101" pitchFamily="2" charset="-122"/>
              <a:ea typeface="SimSun" panose="02010600030101010101" pitchFamily="2" charset="-122"/>
            </a:endParaRPr>
          </a:p>
          <a:p>
            <a:pPr marL="0" indent="0">
              <a:lnSpc>
                <a:spcPct val="100000"/>
              </a:lnSpc>
              <a:buNone/>
            </a:pPr>
            <a:endParaRPr lang="en-US" altLang="zh-TW" dirty="0">
              <a:latin typeface="SimSun" panose="02010600030101010101" pitchFamily="2" charset="-122"/>
              <a:ea typeface="SimSun" panose="02010600030101010101" pitchFamily="2" charset="-122"/>
            </a:endParaRPr>
          </a:p>
          <a:p>
            <a:pPr marL="0" indent="0">
              <a:lnSpc>
                <a:spcPct val="100000"/>
              </a:lnSpc>
              <a:buNone/>
            </a:pPr>
            <a:r>
              <a:rPr lang="zh-TW" altLang="en-US" b="1" dirty="0">
                <a:latin typeface="SimSun" panose="02010600030101010101" pitchFamily="2" charset="-122"/>
                <a:ea typeface="SimSun" panose="02010600030101010101" pitchFamily="2" charset="-122"/>
              </a:rPr>
              <a:t>何西阿書 </a:t>
            </a:r>
            <a:r>
              <a:rPr lang="en-US" altLang="zh-TW" b="1" dirty="0">
                <a:latin typeface="SimSun" panose="02010600030101010101" pitchFamily="2" charset="-122"/>
                <a:ea typeface="SimSun" panose="02010600030101010101" pitchFamily="2" charset="-122"/>
              </a:rPr>
              <a:t>5:15 </a:t>
            </a:r>
            <a:r>
              <a:rPr lang="zh-TW" altLang="en-US" dirty="0">
                <a:latin typeface="SimSun" panose="02010600030101010101" pitchFamily="2" charset="-122"/>
                <a:ea typeface="SimSun" panose="02010600030101010101" pitchFamily="2" charset="-122"/>
              </a:rPr>
              <a:t>我要回到原處，等他們</a:t>
            </a:r>
            <a:r>
              <a:rPr lang="zh-TW" altLang="en-US" u="sng" dirty="0">
                <a:latin typeface="SimSun" panose="02010600030101010101" pitchFamily="2" charset="-122"/>
                <a:ea typeface="SimSun" panose="02010600030101010101" pitchFamily="2" charset="-122"/>
              </a:rPr>
              <a:t>自覺有罪</a:t>
            </a:r>
            <a:r>
              <a:rPr lang="zh-TW" altLang="en-US" dirty="0">
                <a:latin typeface="SimSun" panose="02010600030101010101" pitchFamily="2" charset="-122"/>
                <a:ea typeface="SimSun" panose="02010600030101010101" pitchFamily="2" charset="-122"/>
              </a:rPr>
              <a:t>，尋求我面；他們在急難的時候必切切尋求我。</a:t>
            </a:r>
            <a:endParaRPr lang="en-US"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2152454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45989"/>
            <a:ext cx="5181600" cy="5830974"/>
          </a:xfrm>
        </p:spPr>
        <p:txBody>
          <a:bodyPr/>
          <a:lstStyle/>
          <a:p>
            <a:pPr marL="0" indent="0">
              <a:buNone/>
            </a:pPr>
            <a:r>
              <a:rPr lang="en-US" sz="4000" b="1" i="1" u="sng" dirty="0">
                <a:solidFill>
                  <a:schemeClr val="accent4">
                    <a:lumMod val="50000"/>
                  </a:schemeClr>
                </a:solidFill>
              </a:rPr>
              <a:t>God calls us to True Repentance &amp; Return</a:t>
            </a:r>
            <a:endParaRPr lang="en-US" sz="4000" dirty="0">
              <a:solidFill>
                <a:schemeClr val="accent4">
                  <a:lumMod val="50000"/>
                </a:schemeClr>
              </a:solidFill>
            </a:endParaRPr>
          </a:p>
          <a:p>
            <a:pPr marL="0" indent="0">
              <a:buNone/>
            </a:pPr>
            <a:endParaRPr lang="en-US" sz="3200" b="1" i="1" dirty="0"/>
          </a:p>
          <a:p>
            <a:pPr marL="0" indent="0">
              <a:buNone/>
            </a:pPr>
            <a:r>
              <a:rPr lang="en-US" sz="3200" b="1" i="1" dirty="0"/>
              <a:t>Hosea 5:15 </a:t>
            </a:r>
            <a:r>
              <a:rPr lang="en-US" sz="3200" b="1" i="1" baseline="30000" dirty="0"/>
              <a:t> </a:t>
            </a:r>
            <a:r>
              <a:rPr lang="en-US" sz="3200" b="1" i="1" dirty="0"/>
              <a:t>Then I will return to my lair until they have borne their guilt and seek my face— in their misery they will </a:t>
            </a:r>
            <a:r>
              <a:rPr lang="en-US" sz="3200" b="1" i="1" u="sng" dirty="0"/>
              <a:t>earnestly seek me</a:t>
            </a:r>
            <a:r>
              <a:rPr lang="en-US" sz="3200" b="1" i="1" dirty="0"/>
              <a:t>.”</a:t>
            </a:r>
            <a:endParaRPr lang="en-US" sz="3200" dirty="0"/>
          </a:p>
          <a:p>
            <a:endParaRPr lang="en-US" dirty="0"/>
          </a:p>
        </p:txBody>
      </p:sp>
      <p:sp>
        <p:nvSpPr>
          <p:cNvPr id="4" name="Content Placeholder 3"/>
          <p:cNvSpPr>
            <a:spLocks noGrp="1"/>
          </p:cNvSpPr>
          <p:nvPr>
            <p:ph sz="half" idx="2"/>
          </p:nvPr>
        </p:nvSpPr>
        <p:spPr>
          <a:xfrm>
            <a:off x="6172200" y="288324"/>
            <a:ext cx="5181600" cy="5888639"/>
          </a:xfrm>
        </p:spPr>
        <p:txBody>
          <a:bodyPr/>
          <a:lstStyle/>
          <a:p>
            <a:pPr marL="0" indent="0">
              <a:lnSpc>
                <a:spcPct val="100000"/>
              </a:lnSpc>
              <a:buNone/>
            </a:pPr>
            <a:r>
              <a:rPr lang="zh-TW" altLang="en-US" sz="3600" b="1" u="sng" dirty="0">
                <a:solidFill>
                  <a:schemeClr val="accent4">
                    <a:lumMod val="50000"/>
                  </a:schemeClr>
                </a:solidFill>
                <a:latin typeface="SimSun" panose="02010600030101010101" pitchFamily="2" charset="-122"/>
                <a:ea typeface="SimSun" panose="02010600030101010101" pitchFamily="2" charset="-122"/>
              </a:rPr>
              <a:t>神呼召我們真心悔改並回轉</a:t>
            </a:r>
            <a:endParaRPr lang="en-US" altLang="zh-TW" sz="3600" b="1" u="sng" dirty="0">
              <a:solidFill>
                <a:schemeClr val="accent4">
                  <a:lumMod val="50000"/>
                </a:schemeClr>
              </a:solidFill>
              <a:latin typeface="SimSun" panose="02010600030101010101" pitchFamily="2" charset="-122"/>
              <a:ea typeface="SimSun" panose="02010600030101010101" pitchFamily="2" charset="-122"/>
            </a:endParaRPr>
          </a:p>
          <a:p>
            <a:pPr>
              <a:lnSpc>
                <a:spcPct val="100000"/>
              </a:lnSpc>
            </a:pPr>
            <a:endParaRPr lang="en-US" altLang="zh-TW" b="1" dirty="0">
              <a:latin typeface="SimSun" panose="02010600030101010101" pitchFamily="2" charset="-122"/>
              <a:ea typeface="SimSun" panose="02010600030101010101" pitchFamily="2" charset="-122"/>
            </a:endParaRPr>
          </a:p>
          <a:p>
            <a:pPr marL="0" indent="0">
              <a:lnSpc>
                <a:spcPct val="100000"/>
              </a:lnSpc>
              <a:buNone/>
            </a:pPr>
            <a:r>
              <a:rPr lang="zh-TW" altLang="en-US" b="1" dirty="0">
                <a:latin typeface="SimSun" panose="02010600030101010101" pitchFamily="2" charset="-122"/>
                <a:ea typeface="SimSun" panose="02010600030101010101" pitchFamily="2" charset="-122"/>
              </a:rPr>
              <a:t>何西阿書 </a:t>
            </a:r>
            <a:r>
              <a:rPr lang="en-US" altLang="zh-TW" b="1" dirty="0">
                <a:latin typeface="SimSun" panose="02010600030101010101" pitchFamily="2" charset="-122"/>
                <a:ea typeface="SimSun" panose="02010600030101010101" pitchFamily="2" charset="-122"/>
              </a:rPr>
              <a:t>5:15 </a:t>
            </a:r>
            <a:r>
              <a:rPr lang="zh-TW" altLang="en-US" dirty="0">
                <a:latin typeface="SimSun" panose="02010600030101010101" pitchFamily="2" charset="-122"/>
                <a:ea typeface="SimSun" panose="02010600030101010101" pitchFamily="2" charset="-122"/>
              </a:rPr>
              <a:t>我要回到原處，等他們自覺有罪，尋求我面；他們在急難的時候必</a:t>
            </a:r>
            <a:r>
              <a:rPr lang="zh-TW" altLang="en-US" u="sng" dirty="0">
                <a:latin typeface="SimSun" panose="02010600030101010101" pitchFamily="2" charset="-122"/>
                <a:ea typeface="SimSun" panose="02010600030101010101" pitchFamily="2" charset="-122"/>
              </a:rPr>
              <a:t>切切尋求我</a:t>
            </a:r>
            <a:r>
              <a:rPr lang="zh-TW" altLang="en-US" dirty="0">
                <a:latin typeface="SimSun" panose="02010600030101010101" pitchFamily="2" charset="-122"/>
                <a:ea typeface="SimSun" panose="02010600030101010101" pitchFamily="2" charset="-122"/>
              </a:rPr>
              <a:t>。</a:t>
            </a:r>
            <a:endParaRPr lang="en-US" dirty="0">
              <a:latin typeface="SimSun" panose="02010600030101010101" pitchFamily="2" charset="-122"/>
              <a:ea typeface="SimSun" panose="02010600030101010101" pitchFamily="2" charset="-122"/>
            </a:endParaRPr>
          </a:p>
          <a:p>
            <a:pPr>
              <a:lnSpc>
                <a:spcPct val="100000"/>
              </a:lnSpc>
            </a:pPr>
            <a:endParaRPr lang="en-US"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2829291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582480" y="0"/>
            <a:ext cx="6241851" cy="6858000"/>
          </a:xfrm>
        </p:spPr>
      </p:pic>
      <p:sp>
        <p:nvSpPr>
          <p:cNvPr id="5" name="TextBox 4">
            <a:extLst>
              <a:ext uri="{FF2B5EF4-FFF2-40B4-BE49-F238E27FC236}">
                <a16:creationId xmlns:a16="http://schemas.microsoft.com/office/drawing/2014/main" id="{0FEAF051-392B-9096-5234-C122E5BE67CC}"/>
              </a:ext>
            </a:extLst>
          </p:cNvPr>
          <p:cNvSpPr txBox="1"/>
          <p:nvPr/>
        </p:nvSpPr>
        <p:spPr>
          <a:xfrm>
            <a:off x="8510566" y="985229"/>
            <a:ext cx="2474259" cy="646331"/>
          </a:xfrm>
          <a:prstGeom prst="rect">
            <a:avLst/>
          </a:prstGeom>
          <a:solidFill>
            <a:schemeClr val="bg1"/>
          </a:solidFill>
          <a:ln>
            <a:solidFill>
              <a:schemeClr val="tx1"/>
            </a:solidFill>
          </a:ln>
        </p:spPr>
        <p:txBody>
          <a:bodyPr wrap="square">
            <a:spAutoFit/>
          </a:bodyPr>
          <a:lstStyle/>
          <a:p>
            <a:r>
              <a:rPr lang="zh-CN" altLang="en-US" sz="3600" dirty="0"/>
              <a:t>真是浪費錢</a:t>
            </a:r>
            <a:endParaRPr lang="en-US" sz="3600" dirty="0"/>
          </a:p>
        </p:txBody>
      </p:sp>
      <p:sp>
        <p:nvSpPr>
          <p:cNvPr id="7" name="TextBox 6">
            <a:extLst>
              <a:ext uri="{FF2B5EF4-FFF2-40B4-BE49-F238E27FC236}">
                <a16:creationId xmlns:a16="http://schemas.microsoft.com/office/drawing/2014/main" id="{51498074-246B-7F43-9939-A2241625FDD8}"/>
              </a:ext>
            </a:extLst>
          </p:cNvPr>
          <p:cNvSpPr txBox="1"/>
          <p:nvPr/>
        </p:nvSpPr>
        <p:spPr>
          <a:xfrm>
            <a:off x="8510566" y="5611161"/>
            <a:ext cx="1294580" cy="523220"/>
          </a:xfrm>
          <a:prstGeom prst="rect">
            <a:avLst/>
          </a:prstGeom>
          <a:solidFill>
            <a:schemeClr val="bg1"/>
          </a:solidFill>
          <a:ln>
            <a:solidFill>
              <a:schemeClr val="tx1"/>
            </a:solidFill>
          </a:ln>
        </p:spPr>
        <p:txBody>
          <a:bodyPr wrap="square">
            <a:spAutoFit/>
          </a:bodyPr>
          <a:lstStyle/>
          <a:p>
            <a:r>
              <a:rPr lang="zh-CN" altLang="en-US" sz="2800" dirty="0"/>
              <a:t>泡泡浴</a:t>
            </a:r>
            <a:endParaRPr lang="en-US" sz="2800" dirty="0"/>
          </a:p>
        </p:txBody>
      </p:sp>
    </p:spTree>
    <p:custDataLst>
      <p:tags r:id="rId1"/>
    </p:custDataLst>
    <p:extLst>
      <p:ext uri="{BB962C8B-B14F-4D97-AF65-F5344CB8AC3E}">
        <p14:creationId xmlns:p14="http://schemas.microsoft.com/office/powerpoint/2010/main" val="3278535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78941"/>
            <a:ext cx="5181600" cy="5798022"/>
          </a:xfrm>
        </p:spPr>
        <p:txBody>
          <a:bodyPr>
            <a:normAutofit fontScale="92500" lnSpcReduction="10000"/>
          </a:bodyPr>
          <a:lstStyle/>
          <a:p>
            <a:pPr marL="0" indent="0">
              <a:buNone/>
            </a:pPr>
            <a:r>
              <a:rPr lang="en-US" b="1" i="1" u="sng" dirty="0"/>
              <a:t>Hosea 5:1-15</a:t>
            </a:r>
            <a:endParaRPr lang="en-US" dirty="0"/>
          </a:p>
          <a:p>
            <a:pPr marL="0" indent="0">
              <a:buNone/>
            </a:pPr>
            <a:r>
              <a:rPr lang="en-US" b="1" i="1" dirty="0"/>
              <a:t>1 “Hear this, you priests! Pay attention, you Israelites! Listen, royal house! This judgment is against you:</a:t>
            </a:r>
          </a:p>
          <a:p>
            <a:pPr marL="0" indent="0">
              <a:buNone/>
            </a:pPr>
            <a:endParaRPr lang="en-US" b="1" i="1" dirty="0"/>
          </a:p>
          <a:p>
            <a:pPr marL="0" indent="0">
              <a:buNone/>
            </a:pPr>
            <a:r>
              <a:rPr lang="en-US" b="1" i="1" dirty="0"/>
              <a:t>6 When they go with their flocks and herds to seek the Lord, they will not find him; he has withdrawn himself from them. 7 They are unfaithful to the Lord; they give birth to illegitimate children.</a:t>
            </a:r>
            <a:br>
              <a:rPr lang="en-US" b="1" i="1" dirty="0"/>
            </a:br>
            <a:r>
              <a:rPr lang="en-US" b="1" i="1" dirty="0"/>
              <a:t>When they celebrate their New Moon feasts, he will devour their fields.</a:t>
            </a:r>
            <a:endParaRPr lang="en-US" dirty="0"/>
          </a:p>
          <a:p>
            <a:endParaRPr lang="en-US" dirty="0"/>
          </a:p>
        </p:txBody>
      </p:sp>
      <p:sp>
        <p:nvSpPr>
          <p:cNvPr id="4" name="Content Placeholder 3"/>
          <p:cNvSpPr>
            <a:spLocks noGrp="1"/>
          </p:cNvSpPr>
          <p:nvPr>
            <p:ph sz="half" idx="2"/>
          </p:nvPr>
        </p:nvSpPr>
        <p:spPr>
          <a:xfrm>
            <a:off x="6172200" y="378941"/>
            <a:ext cx="5181600" cy="5798022"/>
          </a:xfrm>
        </p:spPr>
        <p:txBody>
          <a:bodyPr>
            <a:normAutofit fontScale="92500" lnSpcReduction="10000"/>
          </a:bodyPr>
          <a:lstStyle/>
          <a:p>
            <a:pPr marL="0" indent="0">
              <a:buNone/>
            </a:pPr>
            <a:r>
              <a:rPr lang="zh-CN" altLang="en-US" sz="3000" b="1" u="sng" dirty="0">
                <a:latin typeface="+mn-ea"/>
              </a:rPr>
              <a:t>何西阿書 </a:t>
            </a:r>
            <a:r>
              <a:rPr lang="en-US" sz="3000" b="1" u="sng" dirty="0">
                <a:latin typeface="+mn-ea"/>
              </a:rPr>
              <a:t>5:1-15</a:t>
            </a:r>
          </a:p>
          <a:p>
            <a:pPr marL="0" indent="0">
              <a:buNone/>
            </a:pPr>
            <a:endParaRPr lang="en-US" sz="3000" dirty="0">
              <a:latin typeface="+mn-ea"/>
            </a:endParaRPr>
          </a:p>
          <a:p>
            <a:pPr marL="0" indent="0">
              <a:buNone/>
            </a:pPr>
            <a:r>
              <a:rPr lang="en-US" altLang="zh-TW" sz="3000" b="1" dirty="0">
                <a:latin typeface="+mn-ea"/>
              </a:rPr>
              <a:t>1</a:t>
            </a:r>
            <a:r>
              <a:rPr lang="zh-TW" altLang="en-US" sz="3000" dirty="0">
                <a:latin typeface="+mn-ea"/>
              </a:rPr>
              <a:t> 眾祭司啊，要聽我的話！以色列家啊，要留心聽！王家啊，要側耳而聽！審判要臨到你們</a:t>
            </a:r>
            <a:endParaRPr lang="en-US" altLang="zh-TW" sz="3000" dirty="0">
              <a:latin typeface="+mn-ea"/>
            </a:endParaRPr>
          </a:p>
          <a:p>
            <a:pPr marL="0" indent="0">
              <a:buNone/>
            </a:pPr>
            <a:endParaRPr lang="en-US" altLang="zh-TW" sz="3000" dirty="0">
              <a:latin typeface="+mn-ea"/>
            </a:endParaRPr>
          </a:p>
          <a:p>
            <a:pPr marL="0" indent="0">
              <a:buNone/>
            </a:pPr>
            <a:r>
              <a:rPr lang="en-US" altLang="zh-TW" sz="3000" b="1" dirty="0">
                <a:latin typeface="+mn-ea"/>
              </a:rPr>
              <a:t>6</a:t>
            </a:r>
            <a:r>
              <a:rPr lang="zh-TW" altLang="en-US" sz="3000" dirty="0">
                <a:latin typeface="+mn-ea"/>
              </a:rPr>
              <a:t> 他們必牽著牛羊去尋求耶和華，卻尋不見；他已經轉去離開他們。</a:t>
            </a:r>
            <a:endParaRPr lang="en-US" altLang="zh-TW" sz="3000" dirty="0">
              <a:latin typeface="+mn-ea"/>
            </a:endParaRPr>
          </a:p>
          <a:p>
            <a:pPr marL="0" indent="0">
              <a:buNone/>
            </a:pPr>
            <a:br>
              <a:rPr lang="zh-TW" altLang="en-US" sz="3000" dirty="0">
                <a:latin typeface="+mn-ea"/>
              </a:rPr>
            </a:br>
            <a:r>
              <a:rPr lang="en-US" altLang="zh-TW" sz="3000" b="1" dirty="0">
                <a:latin typeface="+mn-ea"/>
              </a:rPr>
              <a:t>7</a:t>
            </a:r>
            <a:r>
              <a:rPr lang="zh-TW" altLang="en-US" sz="3000" dirty="0">
                <a:latin typeface="+mn-ea"/>
              </a:rPr>
              <a:t> 他們向耶和華不忠；他們生下外邦的兒女。當他們守新月節的時候，耶和華必吞滅他們的田地。</a:t>
            </a:r>
            <a:endParaRPr lang="en-US" altLang="zh-TW" sz="3000" dirty="0">
              <a:latin typeface="+mn-ea"/>
            </a:endParaRPr>
          </a:p>
          <a:p>
            <a:pPr marL="0" indent="0">
              <a:buNone/>
            </a:pPr>
            <a:endParaRPr lang="en-US" dirty="0"/>
          </a:p>
          <a:p>
            <a:pPr marL="0" indent="0">
              <a:buNone/>
            </a:pPr>
            <a:endParaRPr lang="en-US" dirty="0"/>
          </a:p>
        </p:txBody>
      </p:sp>
    </p:spTree>
    <p:custDataLst>
      <p:tags r:id="rId1"/>
    </p:custDataLst>
    <p:extLst>
      <p:ext uri="{BB962C8B-B14F-4D97-AF65-F5344CB8AC3E}">
        <p14:creationId xmlns:p14="http://schemas.microsoft.com/office/powerpoint/2010/main" val="236552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87178"/>
            <a:ext cx="5181600" cy="5789785"/>
          </a:xfrm>
        </p:spPr>
        <p:txBody>
          <a:bodyPr>
            <a:normAutofit fontScale="92500" lnSpcReduction="10000"/>
          </a:bodyPr>
          <a:lstStyle/>
          <a:p>
            <a:pPr marL="0" indent="0">
              <a:buNone/>
            </a:pPr>
            <a:r>
              <a:rPr lang="en-US" sz="2400" b="1" i="1" dirty="0"/>
              <a:t>10 Judah’s leaders are like those who move boundary stones. I will pour out my wrath on them like a flood of water.</a:t>
            </a:r>
            <a:br>
              <a:rPr lang="en-US" sz="2400" b="1" i="1" dirty="0"/>
            </a:br>
            <a:r>
              <a:rPr lang="en-US" sz="2400" b="1" i="1" dirty="0"/>
              <a:t>11 Ephraim is oppressed, trampled in judgment, intent on pursuing idols. </a:t>
            </a:r>
            <a:br>
              <a:rPr lang="en-US" sz="2400" b="1" i="1" dirty="0"/>
            </a:br>
            <a:r>
              <a:rPr lang="en-US" sz="2400" b="1" i="1" dirty="0"/>
              <a:t>12 I am like a moth to Ephraim, like rot to the people of Judah. </a:t>
            </a:r>
            <a:br>
              <a:rPr lang="en-US" sz="2400" b="1" i="1" dirty="0"/>
            </a:br>
            <a:r>
              <a:rPr lang="en-US" sz="2400" b="1" i="1" dirty="0"/>
              <a:t>13 “When Ephraim saw his sickness, and Judah his sores, then Ephraim turned to Assyria, and sent to the great king for help. But he is not able to cure you, not able to heal your sores.</a:t>
            </a:r>
            <a:br>
              <a:rPr lang="en-US" sz="2400" b="1" i="1" dirty="0"/>
            </a:br>
            <a:r>
              <a:rPr lang="en-US" sz="2400" b="1" i="1" dirty="0"/>
              <a:t>14 For I will be like a lion to Ephraim, like a great lion to Judah. I will tear them to pieces and go away; I will carry them off, with no one to rescue them.</a:t>
            </a:r>
            <a:br>
              <a:rPr lang="en-US" sz="2400" b="1" i="1" dirty="0"/>
            </a:br>
            <a:r>
              <a:rPr lang="en-US" sz="2400" b="1" i="1" dirty="0"/>
              <a:t>15 Then I will return to my lair until they have borne their guilt and seek my face— in their misery they will earnestly seek me.”</a:t>
            </a:r>
            <a:endParaRPr lang="en-US" sz="2400" dirty="0"/>
          </a:p>
        </p:txBody>
      </p:sp>
      <p:sp>
        <p:nvSpPr>
          <p:cNvPr id="4" name="Content Placeholder 3"/>
          <p:cNvSpPr>
            <a:spLocks noGrp="1"/>
          </p:cNvSpPr>
          <p:nvPr>
            <p:ph sz="half" idx="2"/>
          </p:nvPr>
        </p:nvSpPr>
        <p:spPr>
          <a:xfrm>
            <a:off x="6172200" y="387178"/>
            <a:ext cx="5181600" cy="5789785"/>
          </a:xfrm>
        </p:spPr>
        <p:txBody>
          <a:bodyPr>
            <a:normAutofit fontScale="92500" lnSpcReduction="10000"/>
          </a:bodyPr>
          <a:lstStyle/>
          <a:p>
            <a:pPr marL="0" indent="0">
              <a:lnSpc>
                <a:spcPct val="120000"/>
              </a:lnSpc>
              <a:buNone/>
            </a:pPr>
            <a:r>
              <a:rPr lang="en-US" altLang="zh-TW" sz="2400" b="1" dirty="0">
                <a:latin typeface="SimSun" panose="02010600030101010101" pitchFamily="2" charset="-122"/>
                <a:ea typeface="SimSun" panose="02010600030101010101" pitchFamily="2" charset="-122"/>
              </a:rPr>
              <a:t>10</a:t>
            </a:r>
            <a:r>
              <a:rPr lang="zh-TW" altLang="en-US" sz="2400" b="1" dirty="0">
                <a:latin typeface="SimSun" panose="02010600030101010101" pitchFamily="2" charset="-122"/>
                <a:ea typeface="SimSun" panose="02010600030101010101" pitchFamily="2" charset="-122"/>
              </a:rPr>
              <a:t> 猶大的首領如同挪移地界的人，我必將忿怒倒在他們身上，如水一般。</a:t>
            </a:r>
            <a:br>
              <a:rPr lang="zh-TW" altLang="en-US" sz="2400" b="1" dirty="0">
                <a:latin typeface="SimSun" panose="02010600030101010101" pitchFamily="2" charset="-122"/>
                <a:ea typeface="SimSun" panose="02010600030101010101" pitchFamily="2" charset="-122"/>
              </a:rPr>
            </a:br>
            <a:r>
              <a:rPr lang="en-US" altLang="zh-TW" sz="2400" b="1" dirty="0">
                <a:latin typeface="SimSun" panose="02010600030101010101" pitchFamily="2" charset="-122"/>
                <a:ea typeface="SimSun" panose="02010600030101010101" pitchFamily="2" charset="-122"/>
              </a:rPr>
              <a:t>11</a:t>
            </a:r>
            <a:r>
              <a:rPr lang="zh-TW" altLang="en-US" sz="2400" b="1" dirty="0">
                <a:latin typeface="SimSun" panose="02010600030101010101" pitchFamily="2" charset="-122"/>
                <a:ea typeface="SimSun" panose="02010600030101010101" pitchFamily="2" charset="-122"/>
              </a:rPr>
              <a:t> 以法蓮因樂從人的命令，就受欺壓，被審判壓碎。</a:t>
            </a:r>
            <a:br>
              <a:rPr lang="zh-TW" altLang="en-US" sz="2400" b="1" dirty="0">
                <a:latin typeface="SimSun" panose="02010600030101010101" pitchFamily="2" charset="-122"/>
                <a:ea typeface="SimSun" panose="02010600030101010101" pitchFamily="2" charset="-122"/>
              </a:rPr>
            </a:br>
            <a:r>
              <a:rPr lang="en-US" altLang="zh-TW" sz="2400" b="1" dirty="0">
                <a:latin typeface="SimSun" panose="02010600030101010101" pitchFamily="2" charset="-122"/>
                <a:ea typeface="SimSun" panose="02010600030101010101" pitchFamily="2" charset="-122"/>
              </a:rPr>
              <a:t>12</a:t>
            </a:r>
            <a:r>
              <a:rPr lang="zh-TW" altLang="en-US" sz="2400" b="1" dirty="0">
                <a:latin typeface="SimSun" panose="02010600030101010101" pitchFamily="2" charset="-122"/>
                <a:ea typeface="SimSun" panose="02010600030101010101" pitchFamily="2" charset="-122"/>
              </a:rPr>
              <a:t> 我使以法蓮如蟲蛀之物，使猶大家如朽爛之木。</a:t>
            </a:r>
            <a:br>
              <a:rPr lang="zh-TW" altLang="en-US" sz="2400" b="1" dirty="0">
                <a:latin typeface="SimSun" panose="02010600030101010101" pitchFamily="2" charset="-122"/>
                <a:ea typeface="SimSun" panose="02010600030101010101" pitchFamily="2" charset="-122"/>
              </a:rPr>
            </a:br>
            <a:r>
              <a:rPr lang="en-US" altLang="zh-TW" sz="2400" b="1" dirty="0">
                <a:latin typeface="SimSun" panose="02010600030101010101" pitchFamily="2" charset="-122"/>
                <a:ea typeface="SimSun" panose="02010600030101010101" pitchFamily="2" charset="-122"/>
              </a:rPr>
              <a:t>13</a:t>
            </a:r>
            <a:r>
              <a:rPr lang="zh-TW" altLang="en-US" sz="2400" b="1" dirty="0">
                <a:latin typeface="SimSun" panose="02010600030101010101" pitchFamily="2" charset="-122"/>
                <a:ea typeface="SimSun" panose="02010600030101010101" pitchFamily="2" charset="-122"/>
              </a:rPr>
              <a:t> 以法蓮見自己有病，猶大見自己有傷，他們就打發人往亞述去見耶雷布王，他卻不能醫治你們，不能治好你們的傷。</a:t>
            </a:r>
            <a:br>
              <a:rPr lang="zh-TW" altLang="en-US" sz="2400" b="1" dirty="0">
                <a:latin typeface="SimSun" panose="02010600030101010101" pitchFamily="2" charset="-122"/>
                <a:ea typeface="SimSun" panose="02010600030101010101" pitchFamily="2" charset="-122"/>
              </a:rPr>
            </a:br>
            <a:r>
              <a:rPr lang="en-US" altLang="zh-TW" sz="2400" b="1" dirty="0">
                <a:latin typeface="SimSun" panose="02010600030101010101" pitchFamily="2" charset="-122"/>
                <a:ea typeface="SimSun" panose="02010600030101010101" pitchFamily="2" charset="-122"/>
              </a:rPr>
              <a:t>14</a:t>
            </a:r>
            <a:r>
              <a:rPr lang="zh-TW" altLang="en-US" sz="2400" b="1" dirty="0">
                <a:latin typeface="SimSun" panose="02010600030101010101" pitchFamily="2" charset="-122"/>
                <a:ea typeface="SimSun" panose="02010600030101010101" pitchFamily="2" charset="-122"/>
              </a:rPr>
              <a:t> 我必向以法蓮如獅子，向猶大家如少壯獅子。我必撕裂而去，我要奪去，無人搭救。</a:t>
            </a:r>
            <a:br>
              <a:rPr lang="zh-TW" altLang="en-US" sz="2400" b="1" dirty="0">
                <a:latin typeface="SimSun" panose="02010600030101010101" pitchFamily="2" charset="-122"/>
                <a:ea typeface="SimSun" panose="02010600030101010101" pitchFamily="2" charset="-122"/>
              </a:rPr>
            </a:br>
            <a:r>
              <a:rPr lang="en-US" altLang="zh-TW" sz="2400" b="1" dirty="0">
                <a:latin typeface="SimSun" panose="02010600030101010101" pitchFamily="2" charset="-122"/>
                <a:ea typeface="SimSun" panose="02010600030101010101" pitchFamily="2" charset="-122"/>
              </a:rPr>
              <a:t>15</a:t>
            </a:r>
            <a:r>
              <a:rPr lang="zh-TW" altLang="en-US" sz="2400" b="1" dirty="0">
                <a:latin typeface="SimSun" panose="02010600030101010101" pitchFamily="2" charset="-122"/>
                <a:ea typeface="SimSun" panose="02010600030101010101" pitchFamily="2" charset="-122"/>
              </a:rPr>
              <a:t> 我要回到原處，等他們自覺有罪，尋求我面；他們在急難的時候必切切尋求我。</a:t>
            </a:r>
            <a:endParaRPr lang="en-US" sz="2400"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1126792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Imagine you are Hosea </a:t>
            </a:r>
            <a:r>
              <a:rPr lang="zh-CN" altLang="en-US" b="1" u="sng" dirty="0"/>
              <a:t>想像你是何西阿</a:t>
            </a:r>
            <a:endParaRPr lang="en-US" b="1" u="sng" dirty="0"/>
          </a:p>
        </p:txBody>
      </p:sp>
      <p:sp>
        <p:nvSpPr>
          <p:cNvPr id="3" name="Content Placeholder 2"/>
          <p:cNvSpPr>
            <a:spLocks noGrp="1"/>
          </p:cNvSpPr>
          <p:nvPr>
            <p:ph sz="half" idx="1"/>
          </p:nvPr>
        </p:nvSpPr>
        <p:spPr/>
        <p:txBody>
          <a:bodyPr/>
          <a:lstStyle/>
          <a:p>
            <a:endParaRPr lang="en-US" dirty="0"/>
          </a:p>
        </p:txBody>
      </p:sp>
      <p:sp>
        <p:nvSpPr>
          <p:cNvPr id="4" name="Content Placeholder 3"/>
          <p:cNvSpPr>
            <a:spLocks noGrp="1"/>
          </p:cNvSpPr>
          <p:nvPr>
            <p:ph sz="half" idx="2"/>
          </p:nvPr>
        </p:nvSpPr>
        <p:spPr/>
        <p:txBody>
          <a:bodyPr/>
          <a:lstStyle/>
          <a:p>
            <a:endParaRPr lang="en-US" dirty="0"/>
          </a:p>
        </p:txBody>
      </p:sp>
    </p:spTree>
    <p:custDataLst>
      <p:tags r:id="rId1"/>
    </p:custDataLst>
    <p:extLst>
      <p:ext uri="{BB962C8B-B14F-4D97-AF65-F5344CB8AC3E}">
        <p14:creationId xmlns:p14="http://schemas.microsoft.com/office/powerpoint/2010/main" val="3274451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95416"/>
            <a:ext cx="5181600" cy="5781547"/>
          </a:xfrm>
        </p:spPr>
        <p:txBody>
          <a:bodyPr/>
          <a:lstStyle/>
          <a:p>
            <a:pPr marL="0" indent="0">
              <a:buNone/>
            </a:pPr>
            <a:r>
              <a:rPr lang="en-US" sz="3600" b="1" u="sng" dirty="0"/>
              <a:t>The book of Hosea shares</a:t>
            </a:r>
            <a:endParaRPr lang="en-US" sz="3600" u="sng" dirty="0"/>
          </a:p>
          <a:p>
            <a:pPr marL="0" indent="0">
              <a:buNone/>
            </a:pPr>
            <a:r>
              <a:rPr lang="en-US" sz="3600" b="1" dirty="0"/>
              <a:t>1.) The People’s offenses against God</a:t>
            </a:r>
            <a:endParaRPr lang="en-US" sz="3600" dirty="0"/>
          </a:p>
          <a:p>
            <a:pPr marL="0" indent="0">
              <a:buNone/>
            </a:pPr>
            <a:r>
              <a:rPr lang="en-US" sz="3600" b="1" dirty="0"/>
              <a:t>2.) How God feels about his adulterous unfaithful people he loves.</a:t>
            </a:r>
            <a:endParaRPr lang="en-US" sz="3600" dirty="0"/>
          </a:p>
          <a:p>
            <a:pPr marL="0" indent="0">
              <a:buNone/>
            </a:pPr>
            <a:r>
              <a:rPr lang="en-US" sz="3600" b="1" dirty="0"/>
              <a:t>3.) How God responds. </a:t>
            </a:r>
            <a:endParaRPr lang="en-US" sz="3600" dirty="0"/>
          </a:p>
          <a:p>
            <a:endParaRPr lang="en-US" dirty="0"/>
          </a:p>
        </p:txBody>
      </p:sp>
      <p:sp>
        <p:nvSpPr>
          <p:cNvPr id="4" name="Content Placeholder 3"/>
          <p:cNvSpPr>
            <a:spLocks noGrp="1"/>
          </p:cNvSpPr>
          <p:nvPr>
            <p:ph sz="half" idx="2"/>
          </p:nvPr>
        </p:nvSpPr>
        <p:spPr>
          <a:xfrm>
            <a:off x="6172200" y="395416"/>
            <a:ext cx="5181600" cy="5781547"/>
          </a:xfrm>
        </p:spPr>
        <p:txBody>
          <a:bodyPr>
            <a:normAutofit/>
          </a:bodyPr>
          <a:lstStyle/>
          <a:p>
            <a:pPr marL="0" indent="0">
              <a:buNone/>
            </a:pPr>
            <a:r>
              <a:rPr lang="zh-TW" altLang="en-US" sz="3200" b="1" u="sng" dirty="0">
                <a:latin typeface="SimSun" panose="02010600030101010101" pitchFamily="2" charset="-122"/>
                <a:ea typeface="SimSun" panose="02010600030101010101" pitchFamily="2" charset="-122"/>
              </a:rPr>
              <a:t>何西阿書分享了</a:t>
            </a:r>
            <a:endParaRPr lang="en-US" altLang="zh-TW" sz="3200" b="1" u="sng" dirty="0">
              <a:latin typeface="SimSun" panose="02010600030101010101" pitchFamily="2" charset="-122"/>
              <a:ea typeface="SimSun" panose="02010600030101010101" pitchFamily="2" charset="-122"/>
            </a:endParaRPr>
          </a:p>
          <a:p>
            <a:pPr marL="0" indent="0">
              <a:lnSpc>
                <a:spcPct val="100000"/>
              </a:lnSpc>
              <a:buNone/>
            </a:pPr>
            <a:r>
              <a:rPr lang="en-US" altLang="zh-TW" sz="3200" b="1" dirty="0">
                <a:latin typeface="SimSun" panose="02010600030101010101" pitchFamily="2" charset="-122"/>
                <a:ea typeface="SimSun" panose="02010600030101010101" pitchFamily="2" charset="-122"/>
              </a:rPr>
              <a:t>1)</a:t>
            </a:r>
            <a:r>
              <a:rPr lang="zh-TW" altLang="en-US" sz="3200" b="1" dirty="0">
                <a:latin typeface="SimSun" panose="02010600030101010101" pitchFamily="2" charset="-122"/>
                <a:ea typeface="SimSun" panose="02010600030101010101" pitchFamily="2" charset="-122"/>
              </a:rPr>
              <a:t>百姓得罪神的行為</a:t>
            </a:r>
            <a:br>
              <a:rPr lang="zh-TW" altLang="en-US" sz="3200" b="1" dirty="0">
                <a:latin typeface="SimSun" panose="02010600030101010101" pitchFamily="2" charset="-122"/>
                <a:ea typeface="SimSun" panose="02010600030101010101" pitchFamily="2" charset="-122"/>
              </a:rPr>
            </a:br>
            <a:r>
              <a:rPr lang="en-US" altLang="zh-TW" sz="3200" b="1" dirty="0">
                <a:latin typeface="SimSun" panose="02010600030101010101" pitchFamily="2" charset="-122"/>
                <a:ea typeface="SimSun" panose="02010600030101010101" pitchFamily="2" charset="-122"/>
              </a:rPr>
              <a:t>2)</a:t>
            </a:r>
            <a:r>
              <a:rPr lang="zh-TW" altLang="en-US" sz="3200" b="1" dirty="0">
                <a:latin typeface="SimSun" panose="02010600030101010101" pitchFamily="2" charset="-122"/>
                <a:ea typeface="SimSun" panose="02010600030101010101" pitchFamily="2" charset="-122"/>
              </a:rPr>
              <a:t>神對他所愛卻行淫背道的百姓的心情</a:t>
            </a:r>
            <a:br>
              <a:rPr lang="zh-TW" altLang="en-US" sz="3200" b="1" dirty="0">
                <a:latin typeface="SimSun" panose="02010600030101010101" pitchFamily="2" charset="-122"/>
                <a:ea typeface="SimSun" panose="02010600030101010101" pitchFamily="2" charset="-122"/>
              </a:rPr>
            </a:br>
            <a:r>
              <a:rPr lang="en-US" altLang="zh-TW" sz="3200" b="1" dirty="0">
                <a:latin typeface="SimSun" panose="02010600030101010101" pitchFamily="2" charset="-122"/>
                <a:ea typeface="SimSun" panose="02010600030101010101" pitchFamily="2" charset="-122"/>
              </a:rPr>
              <a:t>3)</a:t>
            </a:r>
            <a:r>
              <a:rPr lang="zh-TW" altLang="en-US" sz="3200" b="1" dirty="0">
                <a:latin typeface="SimSun" panose="02010600030101010101" pitchFamily="2" charset="-122"/>
                <a:ea typeface="SimSun" panose="02010600030101010101" pitchFamily="2" charset="-122"/>
              </a:rPr>
              <a:t>神的回應</a:t>
            </a:r>
            <a:endParaRPr lang="en-US" sz="3200"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64602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436605"/>
            <a:ext cx="5181600" cy="5740358"/>
          </a:xfrm>
        </p:spPr>
        <p:txBody>
          <a:bodyPr>
            <a:normAutofit fontScale="92500" lnSpcReduction="10000"/>
          </a:bodyPr>
          <a:lstStyle/>
          <a:p>
            <a:pPr marL="0" indent="0">
              <a:buNone/>
            </a:pPr>
            <a:r>
              <a:rPr lang="en-US" sz="3500" b="1" u="sng" dirty="0"/>
              <a:t>The People’s offenses against God</a:t>
            </a:r>
            <a:r>
              <a:rPr lang="en-US" sz="3500" u="sng" dirty="0"/>
              <a:t> </a:t>
            </a:r>
          </a:p>
          <a:p>
            <a:r>
              <a:rPr lang="en-US" sz="3200" i="1" dirty="0"/>
              <a:t>5:3 Ephraim, you have now turned to prostitution</a:t>
            </a:r>
            <a:endParaRPr lang="en-US" sz="3200" dirty="0"/>
          </a:p>
          <a:p>
            <a:r>
              <a:rPr lang="en-US" sz="3200" i="1" dirty="0"/>
              <a:t>5:4 a spirit of prostitution is in their heart</a:t>
            </a:r>
            <a:r>
              <a:rPr lang="en-US" sz="3200" dirty="0"/>
              <a:t>  </a:t>
            </a:r>
          </a:p>
          <a:p>
            <a:r>
              <a:rPr lang="en-US" sz="3200" i="1" dirty="0"/>
              <a:t>5:7 They are unfaithful to the </a:t>
            </a:r>
            <a:r>
              <a:rPr lang="en-US" sz="3200" i="1" cap="small" dirty="0"/>
              <a:t>Lord</a:t>
            </a:r>
            <a:r>
              <a:rPr lang="en-US" sz="3200" dirty="0"/>
              <a:t>  </a:t>
            </a:r>
          </a:p>
          <a:p>
            <a:r>
              <a:rPr lang="en-US" sz="3200" i="1" dirty="0"/>
              <a:t>5:3 Israel is corrupt.</a:t>
            </a:r>
            <a:endParaRPr lang="en-US" sz="3200" dirty="0"/>
          </a:p>
          <a:p>
            <a:r>
              <a:rPr lang="en-US" sz="3200" i="1" dirty="0"/>
              <a:t>5:5 stumble in their sin (</a:t>
            </a:r>
            <a:r>
              <a:rPr lang="en-US" sz="3200" dirty="0"/>
              <a:t>&amp; Wickedness)</a:t>
            </a:r>
          </a:p>
          <a:p>
            <a:r>
              <a:rPr lang="en-US" sz="3200" i="1" dirty="0"/>
              <a:t>5:4 they do not acknowledge the </a:t>
            </a:r>
            <a:r>
              <a:rPr lang="en-US" sz="3200" i="1" cap="small" dirty="0"/>
              <a:t>Lord</a:t>
            </a:r>
            <a:r>
              <a:rPr lang="en-US" sz="3200" i="1" dirty="0"/>
              <a:t>.</a:t>
            </a:r>
            <a:r>
              <a:rPr lang="en-US" sz="3200" dirty="0"/>
              <a:t>  </a:t>
            </a:r>
          </a:p>
          <a:p>
            <a:pPr marL="0" indent="0">
              <a:buNone/>
            </a:pPr>
            <a:endParaRPr lang="en-US" dirty="0"/>
          </a:p>
        </p:txBody>
      </p:sp>
      <p:sp>
        <p:nvSpPr>
          <p:cNvPr id="4" name="Content Placeholder 3"/>
          <p:cNvSpPr>
            <a:spLocks noGrp="1"/>
          </p:cNvSpPr>
          <p:nvPr>
            <p:ph sz="half" idx="2"/>
          </p:nvPr>
        </p:nvSpPr>
        <p:spPr>
          <a:xfrm>
            <a:off x="6172200" y="436605"/>
            <a:ext cx="5181600" cy="5740358"/>
          </a:xfrm>
        </p:spPr>
        <p:txBody>
          <a:bodyPr>
            <a:normAutofit fontScale="92500" lnSpcReduction="10000"/>
          </a:bodyPr>
          <a:lstStyle/>
          <a:p>
            <a:pPr marL="0" indent="0">
              <a:lnSpc>
                <a:spcPct val="110000"/>
              </a:lnSpc>
              <a:buNone/>
            </a:pPr>
            <a:r>
              <a:rPr lang="zh-TW" altLang="en-US" sz="3000" b="1" u="sng" dirty="0">
                <a:latin typeface="SimSun" panose="02010600030101010101" pitchFamily="2" charset="-122"/>
                <a:ea typeface="SimSun" panose="02010600030101010101" pitchFamily="2" charset="-122"/>
              </a:rPr>
              <a:t>百姓得罪神的行為</a:t>
            </a:r>
          </a:p>
          <a:p>
            <a:pPr marL="0" indent="0">
              <a:lnSpc>
                <a:spcPct val="110000"/>
              </a:lnSpc>
              <a:buNone/>
            </a:pPr>
            <a:r>
              <a:rPr lang="en-US" altLang="zh-TW" sz="3000" b="1" dirty="0">
                <a:latin typeface="SimSun" panose="02010600030101010101" pitchFamily="2" charset="-122"/>
                <a:ea typeface="SimSun" panose="02010600030101010101" pitchFamily="2" charset="-122"/>
              </a:rPr>
              <a:t>5:3</a:t>
            </a:r>
            <a:r>
              <a:rPr lang="zh-TW" altLang="en-US" sz="3000" b="1" dirty="0">
                <a:latin typeface="SimSun" panose="02010600030101010101" pitchFamily="2" charset="-122"/>
                <a:ea typeface="SimSun" panose="02010600030101010101" pitchFamily="2" charset="-122"/>
              </a:rPr>
              <a:t> 以法蓮哪，現在你行淫了</a:t>
            </a:r>
          </a:p>
          <a:p>
            <a:pPr marL="0" indent="0">
              <a:lnSpc>
                <a:spcPct val="110000"/>
              </a:lnSpc>
              <a:buNone/>
            </a:pPr>
            <a:r>
              <a:rPr lang="en-US" altLang="zh-TW" sz="3000" b="1" dirty="0">
                <a:latin typeface="SimSun" panose="02010600030101010101" pitchFamily="2" charset="-122"/>
                <a:ea typeface="SimSun" panose="02010600030101010101" pitchFamily="2" charset="-122"/>
              </a:rPr>
              <a:t>5:4</a:t>
            </a:r>
            <a:r>
              <a:rPr lang="zh-TW" altLang="en-US" sz="3000" b="1" dirty="0">
                <a:latin typeface="SimSun" panose="02010600030101010101" pitchFamily="2" charset="-122"/>
                <a:ea typeface="SimSun" panose="02010600030101010101" pitchFamily="2" charset="-122"/>
              </a:rPr>
              <a:t> 有淫心在他們裡面</a:t>
            </a:r>
          </a:p>
          <a:p>
            <a:pPr marL="0" indent="0">
              <a:lnSpc>
                <a:spcPct val="110000"/>
              </a:lnSpc>
              <a:buNone/>
            </a:pPr>
            <a:r>
              <a:rPr lang="en-US" altLang="zh-TW" sz="3000" b="1" dirty="0">
                <a:latin typeface="SimSun" panose="02010600030101010101" pitchFamily="2" charset="-122"/>
                <a:ea typeface="SimSun" panose="02010600030101010101" pitchFamily="2" charset="-122"/>
              </a:rPr>
              <a:t>5:7</a:t>
            </a:r>
            <a:r>
              <a:rPr lang="zh-TW" altLang="en-US" sz="3000" b="1" dirty="0">
                <a:latin typeface="SimSun" panose="02010600030101010101" pitchFamily="2" charset="-122"/>
                <a:ea typeface="SimSun" panose="02010600030101010101" pitchFamily="2" charset="-122"/>
              </a:rPr>
              <a:t> 他們向耶和華不忠。</a:t>
            </a:r>
            <a:endParaRPr lang="en-US" altLang="zh-TW" sz="3000" b="1" dirty="0">
              <a:latin typeface="SimSun" panose="02010600030101010101" pitchFamily="2" charset="-122"/>
              <a:ea typeface="SimSun" panose="02010600030101010101" pitchFamily="2" charset="-122"/>
            </a:endParaRPr>
          </a:p>
          <a:p>
            <a:pPr marL="0" indent="0">
              <a:lnSpc>
                <a:spcPct val="110000"/>
              </a:lnSpc>
              <a:buNone/>
            </a:pPr>
            <a:r>
              <a:rPr lang="en-US" altLang="zh-TW" sz="3000" b="1" dirty="0">
                <a:latin typeface="SimSun" panose="02010600030101010101" pitchFamily="2" charset="-122"/>
                <a:ea typeface="SimSun" panose="02010600030101010101" pitchFamily="2" charset="-122"/>
              </a:rPr>
              <a:t>5:3 </a:t>
            </a:r>
            <a:r>
              <a:rPr lang="zh-CN" altLang="en-US" sz="3000" b="1" dirty="0">
                <a:latin typeface="SimSun" panose="02010600030101010101" pitchFamily="2" charset="-122"/>
                <a:ea typeface="SimSun" panose="02010600030101010101" pitchFamily="2" charset="-122"/>
              </a:rPr>
              <a:t>以色列被玷污了</a:t>
            </a:r>
            <a:endParaRPr lang="en-US" altLang="zh-CN" sz="3000" b="1" dirty="0">
              <a:latin typeface="SimSun" panose="02010600030101010101" pitchFamily="2" charset="-122"/>
              <a:ea typeface="SimSun" panose="02010600030101010101" pitchFamily="2" charset="-122"/>
            </a:endParaRPr>
          </a:p>
          <a:p>
            <a:pPr marL="0" indent="0">
              <a:lnSpc>
                <a:spcPct val="110000"/>
              </a:lnSpc>
              <a:buNone/>
            </a:pPr>
            <a:r>
              <a:rPr lang="en-US" altLang="zh-TW" sz="3000" b="1" dirty="0">
                <a:latin typeface="SimSun" panose="02010600030101010101" pitchFamily="2" charset="-122"/>
                <a:ea typeface="SimSun" panose="02010600030101010101" pitchFamily="2" charset="-122"/>
              </a:rPr>
              <a:t>5:5 </a:t>
            </a:r>
            <a:r>
              <a:rPr lang="zh-CN" altLang="en-US" sz="3000" b="1" dirty="0">
                <a:latin typeface="SimSun" panose="02010600030101010101" pitchFamily="2" charset="-122"/>
                <a:ea typeface="SimSun" panose="02010600030101010101" pitchFamily="2" charset="-122"/>
              </a:rPr>
              <a:t>因自己的罪孽跌倒</a:t>
            </a:r>
            <a:endParaRPr lang="en-US" altLang="zh-CN" sz="3000" b="1" dirty="0">
              <a:latin typeface="SimSun" panose="02010600030101010101" pitchFamily="2" charset="-122"/>
              <a:ea typeface="SimSun" panose="02010600030101010101" pitchFamily="2" charset="-122"/>
            </a:endParaRPr>
          </a:p>
          <a:p>
            <a:pPr marL="0" indent="0">
              <a:lnSpc>
                <a:spcPct val="110000"/>
              </a:lnSpc>
              <a:buNone/>
            </a:pPr>
            <a:r>
              <a:rPr lang="en-US" altLang="zh-TW" sz="3000" b="1" dirty="0">
                <a:latin typeface="SimSun" panose="02010600030101010101" pitchFamily="2" charset="-122"/>
                <a:ea typeface="SimSun" panose="02010600030101010101" pitchFamily="2" charset="-122"/>
              </a:rPr>
              <a:t>5:4 </a:t>
            </a:r>
            <a:r>
              <a:rPr lang="zh-TW" altLang="en-US" sz="3000" b="1" dirty="0">
                <a:latin typeface="SimSun" panose="02010600030101010101" pitchFamily="2" charset="-122"/>
                <a:ea typeface="SimSun" panose="02010600030101010101" pitchFamily="2" charset="-122"/>
              </a:rPr>
              <a:t>他們也不認識耶和華</a:t>
            </a:r>
          </a:p>
          <a:p>
            <a:pPr marL="0" indent="0">
              <a:buNone/>
            </a:pPr>
            <a:endParaRPr lang="en-US"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1555612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21276"/>
            <a:ext cx="5181600" cy="5855687"/>
          </a:xfrm>
        </p:spPr>
        <p:txBody>
          <a:bodyPr/>
          <a:lstStyle/>
          <a:p>
            <a:pPr marL="0" indent="0">
              <a:buNone/>
            </a:pPr>
            <a:r>
              <a:rPr lang="en-US" sz="3600" b="1" u="sng" dirty="0"/>
              <a:t>The People’s offenses against God</a:t>
            </a:r>
            <a:r>
              <a:rPr lang="en-US" sz="3600" u="sng" dirty="0"/>
              <a:t> </a:t>
            </a:r>
          </a:p>
          <a:p>
            <a:r>
              <a:rPr lang="en-US" sz="3200" i="1" dirty="0"/>
              <a:t>5:5 Israel’s arrogance testifies against them</a:t>
            </a:r>
            <a:r>
              <a:rPr lang="en-US" sz="3200" dirty="0"/>
              <a:t>;  </a:t>
            </a:r>
          </a:p>
          <a:p>
            <a:r>
              <a:rPr lang="en-US" sz="3200" i="1" dirty="0"/>
              <a:t>5:11 intent on pursuing idols</a:t>
            </a:r>
            <a:r>
              <a:rPr lang="en-US" sz="3200" dirty="0"/>
              <a:t>. </a:t>
            </a:r>
          </a:p>
          <a:p>
            <a:r>
              <a:rPr lang="en-US" sz="3200" i="1" dirty="0"/>
              <a:t>5:13 then Ephraim turned to Assyria, and sent to the great king for help.</a:t>
            </a:r>
            <a:r>
              <a:rPr lang="en-US" sz="3200" dirty="0"/>
              <a:t>  </a:t>
            </a:r>
          </a:p>
          <a:p>
            <a:endParaRPr lang="en-US" dirty="0"/>
          </a:p>
        </p:txBody>
      </p:sp>
      <p:sp>
        <p:nvSpPr>
          <p:cNvPr id="4" name="Content Placeholder 3"/>
          <p:cNvSpPr>
            <a:spLocks noGrp="1"/>
          </p:cNvSpPr>
          <p:nvPr>
            <p:ph sz="half" idx="2"/>
          </p:nvPr>
        </p:nvSpPr>
        <p:spPr>
          <a:xfrm>
            <a:off x="6172200" y="321276"/>
            <a:ext cx="5181600" cy="5855687"/>
          </a:xfrm>
        </p:spPr>
        <p:txBody>
          <a:bodyPr/>
          <a:lstStyle/>
          <a:p>
            <a:pPr marL="0" indent="0">
              <a:lnSpc>
                <a:spcPct val="100000"/>
              </a:lnSpc>
              <a:buNone/>
            </a:pPr>
            <a:r>
              <a:rPr lang="zh-TW" altLang="en-US" b="1" u="sng" dirty="0">
                <a:latin typeface="SimSun" panose="02010600030101010101" pitchFamily="2" charset="-122"/>
                <a:ea typeface="SimSun" panose="02010600030101010101" pitchFamily="2" charset="-122"/>
              </a:rPr>
              <a:t>百姓得罪神的行為</a:t>
            </a:r>
            <a:endParaRPr lang="en-US" altLang="zh-TW" b="1" u="sng" dirty="0">
              <a:latin typeface="SimSun" panose="02010600030101010101" pitchFamily="2" charset="-122"/>
              <a:ea typeface="SimSun" panose="02010600030101010101" pitchFamily="2" charset="-122"/>
            </a:endParaRPr>
          </a:p>
          <a:p>
            <a:pPr marL="0" indent="0">
              <a:lnSpc>
                <a:spcPct val="100000"/>
              </a:lnSpc>
              <a:buNone/>
            </a:pPr>
            <a:endParaRPr lang="en-US" altLang="zh-TW" b="1" dirty="0">
              <a:latin typeface="SimSun" panose="02010600030101010101" pitchFamily="2" charset="-122"/>
              <a:ea typeface="SimSun" panose="02010600030101010101" pitchFamily="2" charset="-122"/>
            </a:endParaRPr>
          </a:p>
          <a:p>
            <a:pPr marL="0" indent="0">
              <a:lnSpc>
                <a:spcPct val="100000"/>
              </a:lnSpc>
              <a:buNone/>
            </a:pPr>
            <a:r>
              <a:rPr lang="en-US" altLang="zh-TW" b="1" dirty="0">
                <a:latin typeface="SimSun" panose="02010600030101010101" pitchFamily="2" charset="-122"/>
                <a:ea typeface="SimSun" panose="02010600030101010101" pitchFamily="2" charset="-122"/>
              </a:rPr>
              <a:t>5:5 </a:t>
            </a:r>
            <a:r>
              <a:rPr lang="zh-TW" altLang="en-US" b="1" dirty="0">
                <a:latin typeface="SimSun" panose="02010600030101010101" pitchFamily="2" charset="-122"/>
                <a:ea typeface="SimSun" panose="02010600030101010101" pitchFamily="2" charset="-122"/>
              </a:rPr>
              <a:t>以色列的驕傲當面見證自己。  </a:t>
            </a:r>
            <a:endParaRPr lang="en-US" altLang="zh-TW" b="1" dirty="0">
              <a:latin typeface="SimSun" panose="02010600030101010101" pitchFamily="2" charset="-122"/>
              <a:ea typeface="SimSun" panose="02010600030101010101" pitchFamily="2" charset="-122"/>
            </a:endParaRPr>
          </a:p>
          <a:p>
            <a:pPr marL="0" indent="0">
              <a:lnSpc>
                <a:spcPct val="100000"/>
              </a:lnSpc>
              <a:buNone/>
            </a:pPr>
            <a:r>
              <a:rPr lang="en-US" altLang="zh-TW" b="1" dirty="0">
                <a:latin typeface="SimSun" panose="02010600030101010101" pitchFamily="2" charset="-122"/>
                <a:ea typeface="SimSun" panose="02010600030101010101" pitchFamily="2" charset="-122"/>
              </a:rPr>
              <a:t>5:11 </a:t>
            </a:r>
            <a:r>
              <a:rPr lang="zh-TW" altLang="en-US" b="1" dirty="0">
                <a:latin typeface="SimSun" panose="02010600030101010101" pitchFamily="2" charset="-122"/>
                <a:ea typeface="SimSun" panose="02010600030101010101" pitchFamily="2" charset="-122"/>
              </a:rPr>
              <a:t>心意專注追隨偶像。  </a:t>
            </a:r>
            <a:endParaRPr lang="en-US" altLang="zh-TW" b="1" dirty="0">
              <a:latin typeface="SimSun" panose="02010600030101010101" pitchFamily="2" charset="-122"/>
              <a:ea typeface="SimSun" panose="02010600030101010101" pitchFamily="2" charset="-122"/>
            </a:endParaRPr>
          </a:p>
          <a:p>
            <a:pPr marL="0" indent="0">
              <a:lnSpc>
                <a:spcPct val="100000"/>
              </a:lnSpc>
              <a:buNone/>
            </a:pPr>
            <a:r>
              <a:rPr lang="en-US" altLang="zh-TW" b="1" dirty="0">
                <a:latin typeface="SimSun" panose="02010600030101010101" pitchFamily="2" charset="-122"/>
                <a:ea typeface="SimSun" panose="02010600030101010101" pitchFamily="2" charset="-122"/>
              </a:rPr>
              <a:t>5:13 </a:t>
            </a:r>
            <a:r>
              <a:rPr lang="zh-TW" altLang="en-US" b="1" dirty="0">
                <a:latin typeface="SimSun" panose="02010600030101010101" pitchFamily="2" charset="-122"/>
                <a:ea typeface="SimSun" panose="02010600030101010101" pitchFamily="2" charset="-122"/>
              </a:rPr>
              <a:t>以法蓮就投靠亞述，差人往大王那裡求助。</a:t>
            </a:r>
          </a:p>
          <a:p>
            <a:pPr marL="0" indent="0">
              <a:buNone/>
            </a:pPr>
            <a:endParaRPr lang="en-US" b="1" dirty="0"/>
          </a:p>
        </p:txBody>
      </p:sp>
    </p:spTree>
    <p:custDataLst>
      <p:tags r:id="rId1"/>
    </p:custDataLst>
    <p:extLst>
      <p:ext uri="{BB962C8B-B14F-4D97-AF65-F5344CB8AC3E}">
        <p14:creationId xmlns:p14="http://schemas.microsoft.com/office/powerpoint/2010/main" val="565121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78941"/>
            <a:ext cx="5181600" cy="5798022"/>
          </a:xfrm>
        </p:spPr>
        <p:txBody>
          <a:bodyPr/>
          <a:lstStyle/>
          <a:p>
            <a:pPr marL="0" indent="0">
              <a:buNone/>
            </a:pPr>
            <a:r>
              <a:rPr lang="en-US" sz="3600" b="1" dirty="0"/>
              <a:t>2.) How God feels about his adulterous unfaithful idolatrous people he saved, he gave a home, he loves.</a:t>
            </a:r>
            <a:endParaRPr lang="en-US" sz="3600" dirty="0"/>
          </a:p>
          <a:p>
            <a:pPr marL="0" indent="0">
              <a:buNone/>
            </a:pPr>
            <a:r>
              <a:rPr lang="en-US" sz="3600" b="1" dirty="0"/>
              <a:t>3.) How God responds. </a:t>
            </a:r>
            <a:endParaRPr lang="en-US" sz="3600" dirty="0"/>
          </a:p>
          <a:p>
            <a:endParaRPr lang="en-US" dirty="0"/>
          </a:p>
        </p:txBody>
      </p:sp>
      <p:sp>
        <p:nvSpPr>
          <p:cNvPr id="4" name="Content Placeholder 3"/>
          <p:cNvSpPr>
            <a:spLocks noGrp="1"/>
          </p:cNvSpPr>
          <p:nvPr>
            <p:ph sz="half" idx="2"/>
          </p:nvPr>
        </p:nvSpPr>
        <p:spPr>
          <a:xfrm>
            <a:off x="6172200" y="378941"/>
            <a:ext cx="5181600" cy="5798022"/>
          </a:xfrm>
        </p:spPr>
        <p:txBody>
          <a:bodyPr>
            <a:normAutofit/>
          </a:bodyPr>
          <a:lstStyle/>
          <a:p>
            <a:pPr marL="0" indent="0">
              <a:lnSpc>
                <a:spcPct val="100000"/>
              </a:lnSpc>
              <a:buNone/>
            </a:pPr>
            <a:r>
              <a:rPr lang="en-US" altLang="zh-TW" sz="3200" b="1" dirty="0">
                <a:latin typeface="SimSun" panose="02010600030101010101" pitchFamily="2" charset="-122"/>
                <a:ea typeface="SimSun" panose="02010600030101010101" pitchFamily="2" charset="-122"/>
              </a:rPr>
              <a:t>2) </a:t>
            </a:r>
            <a:r>
              <a:rPr lang="zh-TW" altLang="en-US" sz="3200" b="1" dirty="0">
                <a:latin typeface="SimSun" panose="02010600030101010101" pitchFamily="2" charset="-122"/>
                <a:ea typeface="SimSun" panose="02010600030101010101" pitchFamily="2" charset="-122"/>
              </a:rPr>
              <a:t>神對他所救、賜居所、所愛的百姓</a:t>
            </a:r>
            <a:r>
              <a:rPr lang="en-US" altLang="zh-TW" sz="3200" b="1" dirty="0">
                <a:latin typeface="SimSun" panose="02010600030101010101" pitchFamily="2" charset="-122"/>
                <a:ea typeface="SimSun" panose="02010600030101010101" pitchFamily="2" charset="-122"/>
              </a:rPr>
              <a:t>——</a:t>
            </a:r>
            <a:r>
              <a:rPr lang="zh-TW" altLang="en-US" sz="3200" b="1" dirty="0">
                <a:latin typeface="SimSun" panose="02010600030101010101" pitchFamily="2" charset="-122"/>
                <a:ea typeface="SimSun" panose="02010600030101010101" pitchFamily="2" charset="-122"/>
              </a:rPr>
              <a:t>他們行淫、背道、拜偶像</a:t>
            </a:r>
            <a:r>
              <a:rPr lang="en-US" altLang="zh-TW" sz="3200" b="1" dirty="0">
                <a:latin typeface="SimSun" panose="02010600030101010101" pitchFamily="2" charset="-122"/>
                <a:ea typeface="SimSun" panose="02010600030101010101" pitchFamily="2" charset="-122"/>
              </a:rPr>
              <a:t>——</a:t>
            </a:r>
            <a:r>
              <a:rPr lang="zh-TW" altLang="en-US" sz="3200" b="1" dirty="0">
                <a:latin typeface="SimSun" panose="02010600030101010101" pitchFamily="2" charset="-122"/>
                <a:ea typeface="SimSun" panose="02010600030101010101" pitchFamily="2" charset="-122"/>
              </a:rPr>
              <a:t>的心情</a:t>
            </a:r>
          </a:p>
          <a:p>
            <a:pPr marL="0" indent="0">
              <a:lnSpc>
                <a:spcPct val="100000"/>
              </a:lnSpc>
              <a:buNone/>
            </a:pPr>
            <a:r>
              <a:rPr lang="en-US" altLang="zh-TW" sz="3200" b="1" dirty="0">
                <a:latin typeface="SimSun" panose="02010600030101010101" pitchFamily="2" charset="-122"/>
                <a:ea typeface="SimSun" panose="02010600030101010101" pitchFamily="2" charset="-122"/>
              </a:rPr>
              <a:t>3) </a:t>
            </a:r>
            <a:r>
              <a:rPr lang="zh-TW" altLang="en-US" sz="3200" b="1" dirty="0">
                <a:latin typeface="SimSun" panose="02010600030101010101" pitchFamily="2" charset="-122"/>
                <a:ea typeface="SimSun" panose="02010600030101010101" pitchFamily="2" charset="-122"/>
              </a:rPr>
              <a:t>神的回應</a:t>
            </a:r>
          </a:p>
          <a:p>
            <a:pPr marL="0" indent="0">
              <a:lnSpc>
                <a:spcPct val="100000"/>
              </a:lnSpc>
              <a:buNone/>
            </a:pPr>
            <a:endParaRPr lang="en-US" sz="3200" b="1" dirty="0">
              <a:latin typeface="SimSun" panose="02010600030101010101" pitchFamily="2" charset="-122"/>
              <a:ea typeface="SimSun" panose="02010600030101010101" pitchFamily="2" charset="-122"/>
            </a:endParaRPr>
          </a:p>
        </p:txBody>
      </p:sp>
    </p:spTree>
    <p:custDataLst>
      <p:tags r:id="rId1"/>
    </p:custDataLst>
    <p:extLst>
      <p:ext uri="{BB962C8B-B14F-4D97-AF65-F5344CB8AC3E}">
        <p14:creationId xmlns:p14="http://schemas.microsoft.com/office/powerpoint/2010/main" val="25693635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9"/>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1721</Words>
  <Application>Microsoft Office PowerPoint</Application>
  <PresentationFormat>Widescreen</PresentationFormat>
  <Paragraphs>109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SimSun</vt:lpstr>
      <vt:lpstr>Arial</vt:lpstr>
      <vt:lpstr>Calibri</vt:lpstr>
      <vt:lpstr>Calibri Light</vt:lpstr>
      <vt:lpstr>Office Theme</vt:lpstr>
      <vt:lpstr>Hosea 何西阿書 5:1-15</vt:lpstr>
      <vt:lpstr>PowerPoint Presentation</vt:lpstr>
      <vt:lpstr>PowerPoint Presentation</vt:lpstr>
      <vt:lpstr>PowerPoint Presentation</vt:lpstr>
      <vt:lpstr>Imagine you are Hosea 想像你是何西阿</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Hosea 5:1-15</dc:title>
  <dc:creator>Thallman</dc:creator>
  <cp:lastModifiedBy>Kun Huang</cp:lastModifiedBy>
  <cp:revision>19</cp:revision>
  <dcterms:created xsi:type="dcterms:W3CDTF">2025-09-05T18:51:50Z</dcterms:created>
  <dcterms:modified xsi:type="dcterms:W3CDTF">2025-09-05T22:13:24Z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20D2203E-2C54-4AD7-8BC8-B5C258C23F43</vt:lpwstr>
  </property>
  <property fmtid="{D5CDD505-2E9C-101B-9397-08002B2CF9AE}" pid="3" name="ArticulatePath">
    <vt:lpwstr>Hosea 5 1-15 God withdraws</vt:lpwstr>
  </property>
</Properties>
</file>